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1" r:id="rId6"/>
    <p:sldId id="260"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8D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image" Target="../media/image4.png"/></Relationships>
</file>

<file path=ppt/diagrams/_rels/data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4" Type="http://schemas.openxmlformats.org/officeDocument/2006/relationships/image" Target="../media/image39.svg"/></Relationships>
</file>

<file path=ppt/diagrams/_rels/drawing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image" Target="../media/image4.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5140DE-3F4C-4180-B5F0-54EAD07796BB}"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9706B3B-6F46-45C8-9B64-B7E51107CECB}">
      <dgm:prSet custT="1"/>
      <dgm:spPr/>
      <dgm:t>
        <a:bodyPr/>
        <a:lstStyle/>
        <a:p>
          <a:r>
            <a:rPr lang="en-IN" sz="1300" b="1" dirty="0"/>
            <a:t>All the analysis process including data cleaning, manipulation, statistical analysis and visualizations are done using Microsoft Excel 365. Since dataset was small, and is in requirement of use of statistical analysis, I preferred Excel.</a:t>
          </a:r>
          <a:endParaRPr lang="en-US" sz="1300" b="1" dirty="0"/>
        </a:p>
      </dgm:t>
    </dgm:pt>
    <dgm:pt modelId="{F0845633-9A3A-4591-9A19-BB6FA3B51A0F}" type="parTrans" cxnId="{7F36B406-68CD-47FE-98C5-A9EA926CD05A}">
      <dgm:prSet/>
      <dgm:spPr/>
      <dgm:t>
        <a:bodyPr/>
        <a:lstStyle/>
        <a:p>
          <a:endParaRPr lang="en-US"/>
        </a:p>
      </dgm:t>
    </dgm:pt>
    <dgm:pt modelId="{019570EA-2F9F-4659-96C7-1F9BC55A398A}" type="sibTrans" cxnId="{7F36B406-68CD-47FE-98C5-A9EA926CD05A}">
      <dgm:prSet/>
      <dgm:spPr/>
      <dgm:t>
        <a:bodyPr/>
        <a:lstStyle/>
        <a:p>
          <a:endParaRPr lang="en-US"/>
        </a:p>
      </dgm:t>
    </dgm:pt>
    <dgm:pt modelId="{DF0A09F4-34C6-4FE0-9C7A-13D606F3B402}">
      <dgm:prSet custT="1"/>
      <dgm:spPr/>
      <dgm:t>
        <a:bodyPr/>
        <a:lstStyle/>
        <a:p>
          <a:r>
            <a:rPr lang="en-IN" sz="1300" b="1" dirty="0"/>
            <a:t>Microsoft PowerPoint – For the communication of the insights derived to the stake holders.</a:t>
          </a:r>
          <a:endParaRPr lang="en-US" sz="1300" b="1" dirty="0"/>
        </a:p>
      </dgm:t>
    </dgm:pt>
    <dgm:pt modelId="{E193907F-C9CF-4295-8E80-5443FC63AF15}" type="parTrans" cxnId="{35C2801F-79EE-433A-9AE6-E8452C290A3E}">
      <dgm:prSet/>
      <dgm:spPr/>
      <dgm:t>
        <a:bodyPr/>
        <a:lstStyle/>
        <a:p>
          <a:endParaRPr lang="en-US"/>
        </a:p>
      </dgm:t>
    </dgm:pt>
    <dgm:pt modelId="{7F7160E3-EF4A-46EE-9C64-7F03CAAEFB0E}" type="sibTrans" cxnId="{35C2801F-79EE-433A-9AE6-E8452C290A3E}">
      <dgm:prSet/>
      <dgm:spPr/>
      <dgm:t>
        <a:bodyPr/>
        <a:lstStyle/>
        <a:p>
          <a:endParaRPr lang="en-US"/>
        </a:p>
      </dgm:t>
    </dgm:pt>
    <dgm:pt modelId="{09A48FD3-15E8-4DBF-A99E-DFF3C1333A18}" type="pres">
      <dgm:prSet presAssocID="{665140DE-3F4C-4180-B5F0-54EAD07796BB}" presName="root" presStyleCnt="0">
        <dgm:presLayoutVars>
          <dgm:dir/>
          <dgm:resizeHandles val="exact"/>
        </dgm:presLayoutVars>
      </dgm:prSet>
      <dgm:spPr/>
    </dgm:pt>
    <dgm:pt modelId="{A00A43F7-88A9-4643-A409-CD046D847346}" type="pres">
      <dgm:prSet presAssocID="{49706B3B-6F46-45C8-9B64-B7E51107CECB}" presName="compNode" presStyleCnt="0"/>
      <dgm:spPr/>
    </dgm:pt>
    <dgm:pt modelId="{529ED33F-DD64-4434-BF8D-07F72BEC463F}" type="pres">
      <dgm:prSet presAssocID="{49706B3B-6F46-45C8-9B64-B7E51107CECB}" presName="iconRect" presStyleLbl="node1" presStyleIdx="0" presStyleCnt="2"/>
      <dgm:spPr>
        <a:blipFill>
          <a:blip xmlns:r="http://schemas.openxmlformats.org/officeDocument/2006/relationships" r:embed="rId1"/>
          <a:srcRect/>
          <a:stretch>
            <a:fillRect/>
          </a:stretch>
        </a:blipFill>
        <a:ln>
          <a:noFill/>
        </a:ln>
      </dgm:spPr>
    </dgm:pt>
    <dgm:pt modelId="{0F7B5C35-3DA9-4757-9121-DC1AB2B3B37A}" type="pres">
      <dgm:prSet presAssocID="{49706B3B-6F46-45C8-9B64-B7E51107CECB}" presName="spaceRect" presStyleCnt="0"/>
      <dgm:spPr/>
    </dgm:pt>
    <dgm:pt modelId="{C0F3B5DD-E79E-40D1-8012-3BE8206EF488}" type="pres">
      <dgm:prSet presAssocID="{49706B3B-6F46-45C8-9B64-B7E51107CECB}" presName="textRect" presStyleLbl="revTx" presStyleIdx="0" presStyleCnt="2" custLinFactNeighborX="-632" custLinFactNeighborY="-10720">
        <dgm:presLayoutVars>
          <dgm:chMax val="1"/>
          <dgm:chPref val="1"/>
        </dgm:presLayoutVars>
      </dgm:prSet>
      <dgm:spPr/>
    </dgm:pt>
    <dgm:pt modelId="{6CBBDAB5-ABD0-435C-8BCF-D2F3E96D29A5}" type="pres">
      <dgm:prSet presAssocID="{019570EA-2F9F-4659-96C7-1F9BC55A398A}" presName="sibTrans" presStyleCnt="0"/>
      <dgm:spPr/>
    </dgm:pt>
    <dgm:pt modelId="{506B5ED1-877C-438F-A064-B02AE18BB36D}" type="pres">
      <dgm:prSet presAssocID="{DF0A09F4-34C6-4FE0-9C7A-13D606F3B402}" presName="compNode" presStyleCnt="0"/>
      <dgm:spPr/>
    </dgm:pt>
    <dgm:pt modelId="{0FA92029-636C-4F6B-8AF5-F558FDF133BD}" type="pres">
      <dgm:prSet presAssocID="{DF0A09F4-34C6-4FE0-9C7A-13D606F3B402}" presName="iconRect" presStyleLbl="node1" presStyleIdx="1" presStyleCnt="2"/>
      <dgm:spPr>
        <a:blipFill>
          <a:blip xmlns:r="http://schemas.openxmlformats.org/officeDocument/2006/relationships" r:embed="rId2"/>
          <a:srcRect/>
          <a:stretch>
            <a:fillRect/>
          </a:stretch>
        </a:blipFill>
        <a:ln>
          <a:noFill/>
        </a:ln>
      </dgm:spPr>
    </dgm:pt>
    <dgm:pt modelId="{AEA4FE62-54E5-4AD3-8805-F5E88B4C709C}" type="pres">
      <dgm:prSet presAssocID="{DF0A09F4-34C6-4FE0-9C7A-13D606F3B402}" presName="spaceRect" presStyleCnt="0"/>
      <dgm:spPr/>
    </dgm:pt>
    <dgm:pt modelId="{0F80466F-C9A3-4055-B39C-96DE9CC93C8D}" type="pres">
      <dgm:prSet presAssocID="{DF0A09F4-34C6-4FE0-9C7A-13D606F3B402}" presName="textRect" presStyleLbl="revTx" presStyleIdx="1" presStyleCnt="2">
        <dgm:presLayoutVars>
          <dgm:chMax val="1"/>
          <dgm:chPref val="1"/>
        </dgm:presLayoutVars>
      </dgm:prSet>
      <dgm:spPr/>
    </dgm:pt>
  </dgm:ptLst>
  <dgm:cxnLst>
    <dgm:cxn modelId="{7F36B406-68CD-47FE-98C5-A9EA926CD05A}" srcId="{665140DE-3F4C-4180-B5F0-54EAD07796BB}" destId="{49706B3B-6F46-45C8-9B64-B7E51107CECB}" srcOrd="0" destOrd="0" parTransId="{F0845633-9A3A-4591-9A19-BB6FA3B51A0F}" sibTransId="{019570EA-2F9F-4659-96C7-1F9BC55A398A}"/>
    <dgm:cxn modelId="{D30E9516-21BF-4407-88DD-3BC92516C3FF}" type="presOf" srcId="{49706B3B-6F46-45C8-9B64-B7E51107CECB}" destId="{C0F3B5DD-E79E-40D1-8012-3BE8206EF488}" srcOrd="0" destOrd="0" presId="urn:microsoft.com/office/officeart/2018/2/layout/IconLabelList"/>
    <dgm:cxn modelId="{35C2801F-79EE-433A-9AE6-E8452C290A3E}" srcId="{665140DE-3F4C-4180-B5F0-54EAD07796BB}" destId="{DF0A09F4-34C6-4FE0-9C7A-13D606F3B402}" srcOrd="1" destOrd="0" parTransId="{E193907F-C9CF-4295-8E80-5443FC63AF15}" sibTransId="{7F7160E3-EF4A-46EE-9C64-7F03CAAEFB0E}"/>
    <dgm:cxn modelId="{D90BB1BB-B334-48BB-807B-415AE7996C9A}" type="presOf" srcId="{665140DE-3F4C-4180-B5F0-54EAD07796BB}" destId="{09A48FD3-15E8-4DBF-A99E-DFF3C1333A18}" srcOrd="0" destOrd="0" presId="urn:microsoft.com/office/officeart/2018/2/layout/IconLabelList"/>
    <dgm:cxn modelId="{B4F8D0D0-100E-4311-9E7B-2F9FBED1D00A}" type="presOf" srcId="{DF0A09F4-34C6-4FE0-9C7A-13D606F3B402}" destId="{0F80466F-C9A3-4055-B39C-96DE9CC93C8D}" srcOrd="0" destOrd="0" presId="urn:microsoft.com/office/officeart/2018/2/layout/IconLabelList"/>
    <dgm:cxn modelId="{B1A9966A-F89F-4946-A62D-9A4095A944C6}" type="presParOf" srcId="{09A48FD3-15E8-4DBF-A99E-DFF3C1333A18}" destId="{A00A43F7-88A9-4643-A409-CD046D847346}" srcOrd="0" destOrd="0" presId="urn:microsoft.com/office/officeart/2018/2/layout/IconLabelList"/>
    <dgm:cxn modelId="{CFC25217-63A0-4CBE-A7AA-5A1840981A5D}" type="presParOf" srcId="{A00A43F7-88A9-4643-A409-CD046D847346}" destId="{529ED33F-DD64-4434-BF8D-07F72BEC463F}" srcOrd="0" destOrd="0" presId="urn:microsoft.com/office/officeart/2018/2/layout/IconLabelList"/>
    <dgm:cxn modelId="{B4C1F914-FF5E-4200-8ED2-0DE22F5C2C0A}" type="presParOf" srcId="{A00A43F7-88A9-4643-A409-CD046D847346}" destId="{0F7B5C35-3DA9-4757-9121-DC1AB2B3B37A}" srcOrd="1" destOrd="0" presId="urn:microsoft.com/office/officeart/2018/2/layout/IconLabelList"/>
    <dgm:cxn modelId="{4B0BD1BD-E75C-476F-ADCE-A2AF7B9833CC}" type="presParOf" srcId="{A00A43F7-88A9-4643-A409-CD046D847346}" destId="{C0F3B5DD-E79E-40D1-8012-3BE8206EF488}" srcOrd="2" destOrd="0" presId="urn:microsoft.com/office/officeart/2018/2/layout/IconLabelList"/>
    <dgm:cxn modelId="{269A57BF-F5FA-4AEF-B1FE-B46524FE18D9}" type="presParOf" srcId="{09A48FD3-15E8-4DBF-A99E-DFF3C1333A18}" destId="{6CBBDAB5-ABD0-435C-8BCF-D2F3E96D29A5}" srcOrd="1" destOrd="0" presId="urn:microsoft.com/office/officeart/2018/2/layout/IconLabelList"/>
    <dgm:cxn modelId="{4690C91B-0FE8-4D08-90FD-A2DE154D7F6C}" type="presParOf" srcId="{09A48FD3-15E8-4DBF-A99E-DFF3C1333A18}" destId="{506B5ED1-877C-438F-A064-B02AE18BB36D}" srcOrd="2" destOrd="0" presId="urn:microsoft.com/office/officeart/2018/2/layout/IconLabelList"/>
    <dgm:cxn modelId="{6B245137-2871-4C2D-AF9C-04717B291C0C}" type="presParOf" srcId="{506B5ED1-877C-438F-A064-B02AE18BB36D}" destId="{0FA92029-636C-4F6B-8AF5-F558FDF133BD}" srcOrd="0" destOrd="0" presId="urn:microsoft.com/office/officeart/2018/2/layout/IconLabelList"/>
    <dgm:cxn modelId="{D02B5F4E-9738-4576-A8D1-E6F2AEFC36E5}" type="presParOf" srcId="{506B5ED1-877C-438F-A064-B02AE18BB36D}" destId="{AEA4FE62-54E5-4AD3-8805-F5E88B4C709C}" srcOrd="1" destOrd="0" presId="urn:microsoft.com/office/officeart/2018/2/layout/IconLabelList"/>
    <dgm:cxn modelId="{F7A50625-1C7E-42BD-93C7-4298318CBEDB}" type="presParOf" srcId="{506B5ED1-877C-438F-A064-B02AE18BB36D}" destId="{0F80466F-C9A3-4055-B39C-96DE9CC93C8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33FEEBD-06D2-4491-A968-3F8D0A864785}"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B213261-7702-49F6-A446-2B013929452E}">
      <dgm:prSet/>
      <dgm:spPr/>
      <dgm:t>
        <a:bodyPr/>
        <a:lstStyle/>
        <a:p>
          <a:r>
            <a:rPr lang="en-IN" b="1" dirty="0"/>
            <a:t>The above scatter plot along with the value of correlation coefficient suggest us that there is a weak positive correlation between movie length and IMDB score.</a:t>
          </a:r>
          <a:endParaRPr lang="en-US" b="1" dirty="0"/>
        </a:p>
      </dgm:t>
    </dgm:pt>
    <dgm:pt modelId="{75D03C03-E1BC-47A2-B4D3-3C8A1047BF5E}" type="parTrans" cxnId="{5D503014-FF90-4BD7-85CA-CC5AAEF06E13}">
      <dgm:prSet/>
      <dgm:spPr/>
      <dgm:t>
        <a:bodyPr/>
        <a:lstStyle/>
        <a:p>
          <a:endParaRPr lang="en-US"/>
        </a:p>
      </dgm:t>
    </dgm:pt>
    <dgm:pt modelId="{B5B3B706-7233-460A-9357-D75FDD8C51CD}" type="sibTrans" cxnId="{5D503014-FF90-4BD7-85CA-CC5AAEF06E13}">
      <dgm:prSet/>
      <dgm:spPr/>
      <dgm:t>
        <a:bodyPr/>
        <a:lstStyle/>
        <a:p>
          <a:endParaRPr lang="en-US"/>
        </a:p>
      </dgm:t>
    </dgm:pt>
    <dgm:pt modelId="{A9A0F9CF-7CC4-4AD5-8A76-841A32629045}">
      <dgm:prSet/>
      <dgm:spPr/>
      <dgm:t>
        <a:bodyPr/>
        <a:lstStyle/>
        <a:p>
          <a:r>
            <a:rPr lang="en-IN" b="1" dirty="0"/>
            <a:t>This means that longer movies tend to have slightly higher IMDB scores than shorter movies.</a:t>
          </a:r>
          <a:endParaRPr lang="en-US" b="1" dirty="0"/>
        </a:p>
      </dgm:t>
    </dgm:pt>
    <dgm:pt modelId="{FC004976-5513-495B-88F0-5EEAA61BD834}" type="parTrans" cxnId="{A379BE18-782F-42AA-B0F8-9C7A8582A8BA}">
      <dgm:prSet/>
      <dgm:spPr/>
      <dgm:t>
        <a:bodyPr/>
        <a:lstStyle/>
        <a:p>
          <a:endParaRPr lang="en-US"/>
        </a:p>
      </dgm:t>
    </dgm:pt>
    <dgm:pt modelId="{4AD31892-1E57-4E72-8E6F-4BC5155D972D}" type="sibTrans" cxnId="{A379BE18-782F-42AA-B0F8-9C7A8582A8BA}">
      <dgm:prSet/>
      <dgm:spPr/>
      <dgm:t>
        <a:bodyPr/>
        <a:lstStyle/>
        <a:p>
          <a:endParaRPr lang="en-US"/>
        </a:p>
      </dgm:t>
    </dgm:pt>
    <dgm:pt modelId="{2495CA3A-3BE2-415E-A597-2DC315F218FA}">
      <dgm:prSet/>
      <dgm:spPr/>
      <dgm:t>
        <a:bodyPr/>
        <a:lstStyle/>
        <a:p>
          <a:r>
            <a:rPr lang="en-IN" b="1" dirty="0"/>
            <a:t>However, there is a lot of variation in the data, and there are many exceptions to this trend also.</a:t>
          </a:r>
          <a:endParaRPr lang="en-US" b="1" dirty="0"/>
        </a:p>
      </dgm:t>
    </dgm:pt>
    <dgm:pt modelId="{9AAC8D5E-6A1B-4423-8C47-06296E6D30FD}" type="parTrans" cxnId="{28F3AC0A-08BB-4DCB-A1AA-61B4CBC380F1}">
      <dgm:prSet/>
      <dgm:spPr/>
      <dgm:t>
        <a:bodyPr/>
        <a:lstStyle/>
        <a:p>
          <a:endParaRPr lang="en-US"/>
        </a:p>
      </dgm:t>
    </dgm:pt>
    <dgm:pt modelId="{11614213-32A4-4E09-A4BA-147400BF0113}" type="sibTrans" cxnId="{28F3AC0A-08BB-4DCB-A1AA-61B4CBC380F1}">
      <dgm:prSet/>
      <dgm:spPr/>
      <dgm:t>
        <a:bodyPr/>
        <a:lstStyle/>
        <a:p>
          <a:endParaRPr lang="en-US"/>
        </a:p>
      </dgm:t>
    </dgm:pt>
    <dgm:pt modelId="{247C101F-825E-40CD-A45C-5D7368ED726E}">
      <dgm:prSet/>
      <dgm:spPr/>
      <dgm:t>
        <a:bodyPr/>
        <a:lstStyle/>
        <a:p>
          <a:r>
            <a:rPr lang="en-IN" b="1" dirty="0"/>
            <a:t>Ultimately, it seems that movie length is not a very good predictor of how good a movie will be.</a:t>
          </a:r>
          <a:endParaRPr lang="en-US" b="1" dirty="0"/>
        </a:p>
      </dgm:t>
    </dgm:pt>
    <dgm:pt modelId="{78F3076B-DD47-4871-A855-E8FD1AE6B06F}" type="parTrans" cxnId="{96C42E8F-94DC-415B-A51A-941FFB08841A}">
      <dgm:prSet/>
      <dgm:spPr/>
      <dgm:t>
        <a:bodyPr/>
        <a:lstStyle/>
        <a:p>
          <a:endParaRPr lang="en-US"/>
        </a:p>
      </dgm:t>
    </dgm:pt>
    <dgm:pt modelId="{1436C42B-35C3-4DFB-826D-AFC4E394E3AF}" type="sibTrans" cxnId="{96C42E8F-94DC-415B-A51A-941FFB08841A}">
      <dgm:prSet/>
      <dgm:spPr/>
      <dgm:t>
        <a:bodyPr/>
        <a:lstStyle/>
        <a:p>
          <a:endParaRPr lang="en-US"/>
        </a:p>
      </dgm:t>
    </dgm:pt>
    <dgm:pt modelId="{3FC2B23B-EA3B-4FBC-9105-78D84F6AE081}" type="pres">
      <dgm:prSet presAssocID="{233FEEBD-06D2-4491-A968-3F8D0A864785}" presName="root" presStyleCnt="0">
        <dgm:presLayoutVars>
          <dgm:dir/>
          <dgm:resizeHandles val="exact"/>
        </dgm:presLayoutVars>
      </dgm:prSet>
      <dgm:spPr/>
    </dgm:pt>
    <dgm:pt modelId="{9E3AF15E-70C8-4BC0-8473-09066DEB593E}" type="pres">
      <dgm:prSet presAssocID="{233FEEBD-06D2-4491-A968-3F8D0A864785}" presName="container" presStyleCnt="0">
        <dgm:presLayoutVars>
          <dgm:dir/>
          <dgm:resizeHandles val="exact"/>
        </dgm:presLayoutVars>
      </dgm:prSet>
      <dgm:spPr/>
    </dgm:pt>
    <dgm:pt modelId="{2AFFB8EB-4746-4575-B58C-DF8F266E299B}" type="pres">
      <dgm:prSet presAssocID="{8B213261-7702-49F6-A446-2B013929452E}" presName="compNode" presStyleCnt="0"/>
      <dgm:spPr/>
    </dgm:pt>
    <dgm:pt modelId="{C4D9473B-2C6A-4F9B-A02B-2689EFADCD35}" type="pres">
      <dgm:prSet presAssocID="{8B213261-7702-49F6-A446-2B013929452E}" presName="iconBgRect" presStyleLbl="bgShp" presStyleIdx="0" presStyleCnt="4"/>
      <dgm:spPr/>
    </dgm:pt>
    <dgm:pt modelId="{B5CD7391-5349-46C0-B8F7-D5A1697E0221}" type="pres">
      <dgm:prSet presAssocID="{8B213261-7702-49F6-A446-2B013929452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41C730AB-3079-4175-B005-154796A711D5}" type="pres">
      <dgm:prSet presAssocID="{8B213261-7702-49F6-A446-2B013929452E}" presName="spaceRect" presStyleCnt="0"/>
      <dgm:spPr/>
    </dgm:pt>
    <dgm:pt modelId="{2EEBE91D-53F1-4359-95A1-C30DE66D7DBB}" type="pres">
      <dgm:prSet presAssocID="{8B213261-7702-49F6-A446-2B013929452E}" presName="textRect" presStyleLbl="revTx" presStyleIdx="0" presStyleCnt="4">
        <dgm:presLayoutVars>
          <dgm:chMax val="1"/>
          <dgm:chPref val="1"/>
        </dgm:presLayoutVars>
      </dgm:prSet>
      <dgm:spPr/>
    </dgm:pt>
    <dgm:pt modelId="{A1357289-C3BC-40FB-A265-05D502220B5C}" type="pres">
      <dgm:prSet presAssocID="{B5B3B706-7233-460A-9357-D75FDD8C51CD}" presName="sibTrans" presStyleLbl="sibTrans2D1" presStyleIdx="0" presStyleCnt="0"/>
      <dgm:spPr/>
    </dgm:pt>
    <dgm:pt modelId="{5095F669-626D-4BBD-B660-B05D4C27D9DC}" type="pres">
      <dgm:prSet presAssocID="{A9A0F9CF-7CC4-4AD5-8A76-841A32629045}" presName="compNode" presStyleCnt="0"/>
      <dgm:spPr/>
    </dgm:pt>
    <dgm:pt modelId="{B58B3B34-8A75-440A-A441-068F6C450253}" type="pres">
      <dgm:prSet presAssocID="{A9A0F9CF-7CC4-4AD5-8A76-841A32629045}" presName="iconBgRect" presStyleLbl="bgShp" presStyleIdx="1" presStyleCnt="4"/>
      <dgm:spPr/>
    </dgm:pt>
    <dgm:pt modelId="{4DF1A54E-9634-4572-ABBE-9BD31CDED737}" type="pres">
      <dgm:prSet presAssocID="{A9A0F9CF-7CC4-4AD5-8A76-841A3262904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m reel"/>
        </a:ext>
      </dgm:extLst>
    </dgm:pt>
    <dgm:pt modelId="{1C7D381D-8B26-4F89-A4C4-2D04CC9130EC}" type="pres">
      <dgm:prSet presAssocID="{A9A0F9CF-7CC4-4AD5-8A76-841A32629045}" presName="spaceRect" presStyleCnt="0"/>
      <dgm:spPr/>
    </dgm:pt>
    <dgm:pt modelId="{340C60C2-838A-4F49-B359-0FBA1E41EA5B}" type="pres">
      <dgm:prSet presAssocID="{A9A0F9CF-7CC4-4AD5-8A76-841A32629045}" presName="textRect" presStyleLbl="revTx" presStyleIdx="1" presStyleCnt="4">
        <dgm:presLayoutVars>
          <dgm:chMax val="1"/>
          <dgm:chPref val="1"/>
        </dgm:presLayoutVars>
      </dgm:prSet>
      <dgm:spPr/>
    </dgm:pt>
    <dgm:pt modelId="{0FB3DA2B-546B-4293-897B-2F3B83FB9867}" type="pres">
      <dgm:prSet presAssocID="{4AD31892-1E57-4E72-8E6F-4BC5155D972D}" presName="sibTrans" presStyleLbl="sibTrans2D1" presStyleIdx="0" presStyleCnt="0"/>
      <dgm:spPr/>
    </dgm:pt>
    <dgm:pt modelId="{D0974FF8-6E9A-43F7-A35E-D10C160ABE12}" type="pres">
      <dgm:prSet presAssocID="{2495CA3A-3BE2-415E-A597-2DC315F218FA}" presName="compNode" presStyleCnt="0"/>
      <dgm:spPr/>
    </dgm:pt>
    <dgm:pt modelId="{664D6813-CD50-4587-B323-8B09A0BAE261}" type="pres">
      <dgm:prSet presAssocID="{2495CA3A-3BE2-415E-A597-2DC315F218FA}" presName="iconBgRect" presStyleLbl="bgShp" presStyleIdx="2" presStyleCnt="4"/>
      <dgm:spPr/>
    </dgm:pt>
    <dgm:pt modelId="{512DA7F6-990F-447D-AA88-B23C71DE5BDB}" type="pres">
      <dgm:prSet presAssocID="{2495CA3A-3BE2-415E-A597-2DC315F218F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esentation with Bar Chart"/>
        </a:ext>
      </dgm:extLst>
    </dgm:pt>
    <dgm:pt modelId="{06E137C3-13E6-40C4-989D-06B6724D71C7}" type="pres">
      <dgm:prSet presAssocID="{2495CA3A-3BE2-415E-A597-2DC315F218FA}" presName="spaceRect" presStyleCnt="0"/>
      <dgm:spPr/>
    </dgm:pt>
    <dgm:pt modelId="{BB52C462-3D1E-4F08-B897-BEF9B86DE5AB}" type="pres">
      <dgm:prSet presAssocID="{2495CA3A-3BE2-415E-A597-2DC315F218FA}" presName="textRect" presStyleLbl="revTx" presStyleIdx="2" presStyleCnt="4">
        <dgm:presLayoutVars>
          <dgm:chMax val="1"/>
          <dgm:chPref val="1"/>
        </dgm:presLayoutVars>
      </dgm:prSet>
      <dgm:spPr/>
    </dgm:pt>
    <dgm:pt modelId="{CACA12D6-5D7C-4D7A-B5EB-05ADE55AF363}" type="pres">
      <dgm:prSet presAssocID="{11614213-32A4-4E09-A4BA-147400BF0113}" presName="sibTrans" presStyleLbl="sibTrans2D1" presStyleIdx="0" presStyleCnt="0"/>
      <dgm:spPr/>
    </dgm:pt>
    <dgm:pt modelId="{5CCEAB13-74F1-4F92-8F73-38EC98641874}" type="pres">
      <dgm:prSet presAssocID="{247C101F-825E-40CD-A45C-5D7368ED726E}" presName="compNode" presStyleCnt="0"/>
      <dgm:spPr/>
    </dgm:pt>
    <dgm:pt modelId="{89634CD4-1BD7-424B-85B4-91BADA51B7F2}" type="pres">
      <dgm:prSet presAssocID="{247C101F-825E-40CD-A45C-5D7368ED726E}" presName="iconBgRect" presStyleLbl="bgShp" presStyleIdx="3" presStyleCnt="4"/>
      <dgm:spPr/>
    </dgm:pt>
    <dgm:pt modelId="{FC82790B-2086-40A3-8649-DAD783DDBDE8}" type="pres">
      <dgm:prSet presAssocID="{247C101F-825E-40CD-A45C-5D7368ED726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jector"/>
        </a:ext>
      </dgm:extLst>
    </dgm:pt>
    <dgm:pt modelId="{815C0944-7B52-41FD-85F8-24754FF25734}" type="pres">
      <dgm:prSet presAssocID="{247C101F-825E-40CD-A45C-5D7368ED726E}" presName="spaceRect" presStyleCnt="0"/>
      <dgm:spPr/>
    </dgm:pt>
    <dgm:pt modelId="{4D6ED49E-815E-40FB-9D54-0BA417F60928}" type="pres">
      <dgm:prSet presAssocID="{247C101F-825E-40CD-A45C-5D7368ED726E}" presName="textRect" presStyleLbl="revTx" presStyleIdx="3" presStyleCnt="4">
        <dgm:presLayoutVars>
          <dgm:chMax val="1"/>
          <dgm:chPref val="1"/>
        </dgm:presLayoutVars>
      </dgm:prSet>
      <dgm:spPr/>
    </dgm:pt>
  </dgm:ptLst>
  <dgm:cxnLst>
    <dgm:cxn modelId="{28F3AC0A-08BB-4DCB-A1AA-61B4CBC380F1}" srcId="{233FEEBD-06D2-4491-A968-3F8D0A864785}" destId="{2495CA3A-3BE2-415E-A597-2DC315F218FA}" srcOrd="2" destOrd="0" parTransId="{9AAC8D5E-6A1B-4423-8C47-06296E6D30FD}" sibTransId="{11614213-32A4-4E09-A4BA-147400BF0113}"/>
    <dgm:cxn modelId="{15F1500E-4CB2-4457-87DB-1C966D5CCEA3}" type="presOf" srcId="{11614213-32A4-4E09-A4BA-147400BF0113}" destId="{CACA12D6-5D7C-4D7A-B5EB-05ADE55AF363}" srcOrd="0" destOrd="0" presId="urn:microsoft.com/office/officeart/2018/2/layout/IconCircleList"/>
    <dgm:cxn modelId="{5D503014-FF90-4BD7-85CA-CC5AAEF06E13}" srcId="{233FEEBD-06D2-4491-A968-3F8D0A864785}" destId="{8B213261-7702-49F6-A446-2B013929452E}" srcOrd="0" destOrd="0" parTransId="{75D03C03-E1BC-47A2-B4D3-3C8A1047BF5E}" sibTransId="{B5B3B706-7233-460A-9357-D75FDD8C51CD}"/>
    <dgm:cxn modelId="{A379BE18-782F-42AA-B0F8-9C7A8582A8BA}" srcId="{233FEEBD-06D2-4491-A968-3F8D0A864785}" destId="{A9A0F9CF-7CC4-4AD5-8A76-841A32629045}" srcOrd="1" destOrd="0" parTransId="{FC004976-5513-495B-88F0-5EEAA61BD834}" sibTransId="{4AD31892-1E57-4E72-8E6F-4BC5155D972D}"/>
    <dgm:cxn modelId="{FA9D8D19-0524-4E9A-8DFB-CEE4B1CC660C}" type="presOf" srcId="{247C101F-825E-40CD-A45C-5D7368ED726E}" destId="{4D6ED49E-815E-40FB-9D54-0BA417F60928}" srcOrd="0" destOrd="0" presId="urn:microsoft.com/office/officeart/2018/2/layout/IconCircleList"/>
    <dgm:cxn modelId="{0C357E29-E295-474E-909F-9B6111318090}" type="presOf" srcId="{B5B3B706-7233-460A-9357-D75FDD8C51CD}" destId="{A1357289-C3BC-40FB-A265-05D502220B5C}" srcOrd="0" destOrd="0" presId="urn:microsoft.com/office/officeart/2018/2/layout/IconCircleList"/>
    <dgm:cxn modelId="{9862223B-A735-470D-A9BE-3537D628D7BA}" type="presOf" srcId="{233FEEBD-06D2-4491-A968-3F8D0A864785}" destId="{3FC2B23B-EA3B-4FBC-9105-78D84F6AE081}" srcOrd="0" destOrd="0" presId="urn:microsoft.com/office/officeart/2018/2/layout/IconCircleList"/>
    <dgm:cxn modelId="{D2E9A686-D7FA-4917-BF2D-1ADD2C6F5B3D}" type="presOf" srcId="{4AD31892-1E57-4E72-8E6F-4BC5155D972D}" destId="{0FB3DA2B-546B-4293-897B-2F3B83FB9867}" srcOrd="0" destOrd="0" presId="urn:microsoft.com/office/officeart/2018/2/layout/IconCircleList"/>
    <dgm:cxn modelId="{96828F8B-6ACE-4E41-A087-06C7E752DC6C}" type="presOf" srcId="{8B213261-7702-49F6-A446-2B013929452E}" destId="{2EEBE91D-53F1-4359-95A1-C30DE66D7DBB}" srcOrd="0" destOrd="0" presId="urn:microsoft.com/office/officeart/2018/2/layout/IconCircleList"/>
    <dgm:cxn modelId="{96C42E8F-94DC-415B-A51A-941FFB08841A}" srcId="{233FEEBD-06D2-4491-A968-3F8D0A864785}" destId="{247C101F-825E-40CD-A45C-5D7368ED726E}" srcOrd="3" destOrd="0" parTransId="{78F3076B-DD47-4871-A855-E8FD1AE6B06F}" sibTransId="{1436C42B-35C3-4DFB-826D-AFC4E394E3AF}"/>
    <dgm:cxn modelId="{279BA1BD-FB0A-4141-AC52-71A25C811FCB}" type="presOf" srcId="{A9A0F9CF-7CC4-4AD5-8A76-841A32629045}" destId="{340C60C2-838A-4F49-B359-0FBA1E41EA5B}" srcOrd="0" destOrd="0" presId="urn:microsoft.com/office/officeart/2018/2/layout/IconCircleList"/>
    <dgm:cxn modelId="{A14055F7-1696-4F87-853C-D2A70130A3DC}" type="presOf" srcId="{2495CA3A-3BE2-415E-A597-2DC315F218FA}" destId="{BB52C462-3D1E-4F08-B897-BEF9B86DE5AB}" srcOrd="0" destOrd="0" presId="urn:microsoft.com/office/officeart/2018/2/layout/IconCircleList"/>
    <dgm:cxn modelId="{BAC844AD-11DA-4D7A-B99D-B6610F9BF264}" type="presParOf" srcId="{3FC2B23B-EA3B-4FBC-9105-78D84F6AE081}" destId="{9E3AF15E-70C8-4BC0-8473-09066DEB593E}" srcOrd="0" destOrd="0" presId="urn:microsoft.com/office/officeart/2018/2/layout/IconCircleList"/>
    <dgm:cxn modelId="{8FDFB89D-57C0-4A70-B37A-CBCB03609403}" type="presParOf" srcId="{9E3AF15E-70C8-4BC0-8473-09066DEB593E}" destId="{2AFFB8EB-4746-4575-B58C-DF8F266E299B}" srcOrd="0" destOrd="0" presId="urn:microsoft.com/office/officeart/2018/2/layout/IconCircleList"/>
    <dgm:cxn modelId="{CADCB6A3-1619-4909-81E8-876EB92662A9}" type="presParOf" srcId="{2AFFB8EB-4746-4575-B58C-DF8F266E299B}" destId="{C4D9473B-2C6A-4F9B-A02B-2689EFADCD35}" srcOrd="0" destOrd="0" presId="urn:microsoft.com/office/officeart/2018/2/layout/IconCircleList"/>
    <dgm:cxn modelId="{21A6D318-3C8E-4BB7-82E5-2CABC474DCCA}" type="presParOf" srcId="{2AFFB8EB-4746-4575-B58C-DF8F266E299B}" destId="{B5CD7391-5349-46C0-B8F7-D5A1697E0221}" srcOrd="1" destOrd="0" presId="urn:microsoft.com/office/officeart/2018/2/layout/IconCircleList"/>
    <dgm:cxn modelId="{FECE4BAF-7E22-4678-92A1-BFDAF0956BEB}" type="presParOf" srcId="{2AFFB8EB-4746-4575-B58C-DF8F266E299B}" destId="{41C730AB-3079-4175-B005-154796A711D5}" srcOrd="2" destOrd="0" presId="urn:microsoft.com/office/officeart/2018/2/layout/IconCircleList"/>
    <dgm:cxn modelId="{A8EFB1A4-542E-4E9A-9148-D0101BD61552}" type="presParOf" srcId="{2AFFB8EB-4746-4575-B58C-DF8F266E299B}" destId="{2EEBE91D-53F1-4359-95A1-C30DE66D7DBB}" srcOrd="3" destOrd="0" presId="urn:microsoft.com/office/officeart/2018/2/layout/IconCircleList"/>
    <dgm:cxn modelId="{F5C3B343-3104-4795-BAE9-440133F04B88}" type="presParOf" srcId="{9E3AF15E-70C8-4BC0-8473-09066DEB593E}" destId="{A1357289-C3BC-40FB-A265-05D502220B5C}" srcOrd="1" destOrd="0" presId="urn:microsoft.com/office/officeart/2018/2/layout/IconCircleList"/>
    <dgm:cxn modelId="{8F26C6D3-5489-4DE0-9014-F99E03F54AF0}" type="presParOf" srcId="{9E3AF15E-70C8-4BC0-8473-09066DEB593E}" destId="{5095F669-626D-4BBD-B660-B05D4C27D9DC}" srcOrd="2" destOrd="0" presId="urn:microsoft.com/office/officeart/2018/2/layout/IconCircleList"/>
    <dgm:cxn modelId="{2E545349-0619-4245-A9AA-1B9148A0443C}" type="presParOf" srcId="{5095F669-626D-4BBD-B660-B05D4C27D9DC}" destId="{B58B3B34-8A75-440A-A441-068F6C450253}" srcOrd="0" destOrd="0" presId="urn:microsoft.com/office/officeart/2018/2/layout/IconCircleList"/>
    <dgm:cxn modelId="{58B0313F-4C63-488E-B3FF-B38DC199CE57}" type="presParOf" srcId="{5095F669-626D-4BBD-B660-B05D4C27D9DC}" destId="{4DF1A54E-9634-4572-ABBE-9BD31CDED737}" srcOrd="1" destOrd="0" presId="urn:microsoft.com/office/officeart/2018/2/layout/IconCircleList"/>
    <dgm:cxn modelId="{7023D83E-96CD-463E-9D18-47DB5E409949}" type="presParOf" srcId="{5095F669-626D-4BBD-B660-B05D4C27D9DC}" destId="{1C7D381D-8B26-4F89-A4C4-2D04CC9130EC}" srcOrd="2" destOrd="0" presId="urn:microsoft.com/office/officeart/2018/2/layout/IconCircleList"/>
    <dgm:cxn modelId="{4B8F5CD4-0A4A-42DB-83E0-A0768C32D642}" type="presParOf" srcId="{5095F669-626D-4BBD-B660-B05D4C27D9DC}" destId="{340C60C2-838A-4F49-B359-0FBA1E41EA5B}" srcOrd="3" destOrd="0" presId="urn:microsoft.com/office/officeart/2018/2/layout/IconCircleList"/>
    <dgm:cxn modelId="{F470DB9B-CA6A-4C52-94C7-362E48DB3DAA}" type="presParOf" srcId="{9E3AF15E-70C8-4BC0-8473-09066DEB593E}" destId="{0FB3DA2B-546B-4293-897B-2F3B83FB9867}" srcOrd="3" destOrd="0" presId="urn:microsoft.com/office/officeart/2018/2/layout/IconCircleList"/>
    <dgm:cxn modelId="{F514B003-E7A0-4AD5-9C74-031A47FAFC18}" type="presParOf" srcId="{9E3AF15E-70C8-4BC0-8473-09066DEB593E}" destId="{D0974FF8-6E9A-43F7-A35E-D10C160ABE12}" srcOrd="4" destOrd="0" presId="urn:microsoft.com/office/officeart/2018/2/layout/IconCircleList"/>
    <dgm:cxn modelId="{1301B710-A350-455E-82E6-4C32A61728F4}" type="presParOf" srcId="{D0974FF8-6E9A-43F7-A35E-D10C160ABE12}" destId="{664D6813-CD50-4587-B323-8B09A0BAE261}" srcOrd="0" destOrd="0" presId="urn:microsoft.com/office/officeart/2018/2/layout/IconCircleList"/>
    <dgm:cxn modelId="{6D059E37-53A0-4852-BCDF-883314D87546}" type="presParOf" srcId="{D0974FF8-6E9A-43F7-A35E-D10C160ABE12}" destId="{512DA7F6-990F-447D-AA88-B23C71DE5BDB}" srcOrd="1" destOrd="0" presId="urn:microsoft.com/office/officeart/2018/2/layout/IconCircleList"/>
    <dgm:cxn modelId="{624C6A2A-39C6-47FE-8E89-57BD7D798250}" type="presParOf" srcId="{D0974FF8-6E9A-43F7-A35E-D10C160ABE12}" destId="{06E137C3-13E6-40C4-989D-06B6724D71C7}" srcOrd="2" destOrd="0" presId="urn:microsoft.com/office/officeart/2018/2/layout/IconCircleList"/>
    <dgm:cxn modelId="{790A9E08-7797-4DE9-A8C9-68D4BDD726E4}" type="presParOf" srcId="{D0974FF8-6E9A-43F7-A35E-D10C160ABE12}" destId="{BB52C462-3D1E-4F08-B897-BEF9B86DE5AB}" srcOrd="3" destOrd="0" presId="urn:microsoft.com/office/officeart/2018/2/layout/IconCircleList"/>
    <dgm:cxn modelId="{FA5BF7D0-FEE3-4BEF-92B6-60396BD49B0B}" type="presParOf" srcId="{9E3AF15E-70C8-4BC0-8473-09066DEB593E}" destId="{CACA12D6-5D7C-4D7A-B5EB-05ADE55AF363}" srcOrd="5" destOrd="0" presId="urn:microsoft.com/office/officeart/2018/2/layout/IconCircleList"/>
    <dgm:cxn modelId="{80AD30ED-4545-4DCB-9039-4284FD4FCE67}" type="presParOf" srcId="{9E3AF15E-70C8-4BC0-8473-09066DEB593E}" destId="{5CCEAB13-74F1-4F92-8F73-38EC98641874}" srcOrd="6" destOrd="0" presId="urn:microsoft.com/office/officeart/2018/2/layout/IconCircleList"/>
    <dgm:cxn modelId="{77874714-58E7-4453-B7D8-B4F6A4A64577}" type="presParOf" srcId="{5CCEAB13-74F1-4F92-8F73-38EC98641874}" destId="{89634CD4-1BD7-424B-85B4-91BADA51B7F2}" srcOrd="0" destOrd="0" presId="urn:microsoft.com/office/officeart/2018/2/layout/IconCircleList"/>
    <dgm:cxn modelId="{19C994BA-2A66-43FF-B817-484729D3C735}" type="presParOf" srcId="{5CCEAB13-74F1-4F92-8F73-38EC98641874}" destId="{FC82790B-2086-40A3-8649-DAD783DDBDE8}" srcOrd="1" destOrd="0" presId="urn:microsoft.com/office/officeart/2018/2/layout/IconCircleList"/>
    <dgm:cxn modelId="{7C331782-3B1D-48D3-B669-DFA5B5020CFE}" type="presParOf" srcId="{5CCEAB13-74F1-4F92-8F73-38EC98641874}" destId="{815C0944-7B52-41FD-85F8-24754FF25734}" srcOrd="2" destOrd="0" presId="urn:microsoft.com/office/officeart/2018/2/layout/IconCircleList"/>
    <dgm:cxn modelId="{07CEE416-8B25-48F5-96F1-0C7592A8E0A4}" type="presParOf" srcId="{5CCEAB13-74F1-4F92-8F73-38EC98641874}" destId="{4D6ED49E-815E-40FB-9D54-0BA417F60928}"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DF335D2-5131-49BC-A950-951C0CFACE86}"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B055A55A-5B4A-4DD6-BDE0-7EC51C283136}">
      <dgm:prSet custT="1"/>
      <dgm:spPr/>
      <dgm:t>
        <a:bodyPr/>
        <a:lstStyle/>
        <a:p>
          <a:pPr>
            <a:lnSpc>
              <a:spcPct val="100000"/>
            </a:lnSpc>
          </a:pPr>
          <a:r>
            <a:rPr lang="en-IN" sz="1300" b="1" dirty="0"/>
            <a:t>The correlation coefficient between the budget and the gross earnings of movies is 0.1009.</a:t>
          </a:r>
          <a:endParaRPr lang="en-US" sz="1300" b="1" dirty="0"/>
        </a:p>
      </dgm:t>
    </dgm:pt>
    <dgm:pt modelId="{D62117FA-9834-487D-8EBA-8D6282DA7A98}" type="parTrans" cxnId="{1C509155-7A39-44D7-8347-A33CA24B829E}">
      <dgm:prSet/>
      <dgm:spPr/>
      <dgm:t>
        <a:bodyPr/>
        <a:lstStyle/>
        <a:p>
          <a:endParaRPr lang="en-US"/>
        </a:p>
      </dgm:t>
    </dgm:pt>
    <dgm:pt modelId="{6418F12C-9F74-4197-BCF8-F3C7A83447CF}" type="sibTrans" cxnId="{1C509155-7A39-44D7-8347-A33CA24B829E}">
      <dgm:prSet/>
      <dgm:spPr/>
      <dgm:t>
        <a:bodyPr/>
        <a:lstStyle/>
        <a:p>
          <a:endParaRPr lang="en-US"/>
        </a:p>
      </dgm:t>
    </dgm:pt>
    <dgm:pt modelId="{3C6DD88B-071D-4DB1-A056-9F26642DA65C}">
      <dgm:prSet custT="1"/>
      <dgm:spPr/>
      <dgm:t>
        <a:bodyPr/>
        <a:lstStyle/>
        <a:p>
          <a:pPr>
            <a:lnSpc>
              <a:spcPct val="100000"/>
            </a:lnSpc>
          </a:pPr>
          <a:r>
            <a:rPr lang="en-IN" sz="1300" b="1" dirty="0"/>
            <a:t>As the value is almost equals to 0, it is clear that there is no direct relationship between the budget and the gross collection.</a:t>
          </a:r>
          <a:endParaRPr lang="en-US" sz="1300" b="1" dirty="0"/>
        </a:p>
      </dgm:t>
    </dgm:pt>
    <dgm:pt modelId="{B09FFAA2-09BA-4F63-8C39-7EBDE8E517AA}" type="parTrans" cxnId="{EE826B80-7BA6-449D-A0C7-F5F9D5A60D15}">
      <dgm:prSet/>
      <dgm:spPr/>
      <dgm:t>
        <a:bodyPr/>
        <a:lstStyle/>
        <a:p>
          <a:endParaRPr lang="en-US"/>
        </a:p>
      </dgm:t>
    </dgm:pt>
    <dgm:pt modelId="{CA5B9B40-5F21-47DB-9599-6CEAFAD6201A}" type="sibTrans" cxnId="{EE826B80-7BA6-449D-A0C7-F5F9D5A60D15}">
      <dgm:prSet/>
      <dgm:spPr/>
      <dgm:t>
        <a:bodyPr/>
        <a:lstStyle/>
        <a:p>
          <a:endParaRPr lang="en-US"/>
        </a:p>
      </dgm:t>
    </dgm:pt>
    <dgm:pt modelId="{2D8FE21C-CB64-4D8E-95BD-9D232F54E0D6}" type="pres">
      <dgm:prSet presAssocID="{CDF335D2-5131-49BC-A950-951C0CFACE86}" presName="root" presStyleCnt="0">
        <dgm:presLayoutVars>
          <dgm:dir/>
          <dgm:resizeHandles val="exact"/>
        </dgm:presLayoutVars>
      </dgm:prSet>
      <dgm:spPr/>
    </dgm:pt>
    <dgm:pt modelId="{0C875DC8-78C9-4222-9934-8507FC2BA9D8}" type="pres">
      <dgm:prSet presAssocID="{B055A55A-5B4A-4DD6-BDE0-7EC51C283136}" presName="compNode" presStyleCnt="0"/>
      <dgm:spPr/>
    </dgm:pt>
    <dgm:pt modelId="{A3C638B8-4065-450F-93EE-C800E37AD7AE}" type="pres">
      <dgm:prSet presAssocID="{B055A55A-5B4A-4DD6-BDE0-7EC51C28313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3543B098-3B4C-4B7B-86B1-1EBA93A0ADD9}" type="pres">
      <dgm:prSet presAssocID="{B055A55A-5B4A-4DD6-BDE0-7EC51C283136}" presName="spaceRect" presStyleCnt="0"/>
      <dgm:spPr/>
    </dgm:pt>
    <dgm:pt modelId="{F6BC9F6E-4116-43A5-95ED-160E3ABD7FA3}" type="pres">
      <dgm:prSet presAssocID="{B055A55A-5B4A-4DD6-BDE0-7EC51C283136}" presName="textRect" presStyleLbl="revTx" presStyleIdx="0" presStyleCnt="2">
        <dgm:presLayoutVars>
          <dgm:chMax val="1"/>
          <dgm:chPref val="1"/>
        </dgm:presLayoutVars>
      </dgm:prSet>
      <dgm:spPr/>
    </dgm:pt>
    <dgm:pt modelId="{1F6A37B8-0F87-4C54-B648-8FAF0A167BA4}" type="pres">
      <dgm:prSet presAssocID="{6418F12C-9F74-4197-BCF8-F3C7A83447CF}" presName="sibTrans" presStyleCnt="0"/>
      <dgm:spPr/>
    </dgm:pt>
    <dgm:pt modelId="{FED6C921-BF67-46ED-9027-E8E19C3AEA60}" type="pres">
      <dgm:prSet presAssocID="{3C6DD88B-071D-4DB1-A056-9F26642DA65C}" presName="compNode" presStyleCnt="0"/>
      <dgm:spPr/>
    </dgm:pt>
    <dgm:pt modelId="{DAB1A647-C3AD-48F8-99D8-131BEC58C95D}" type="pres">
      <dgm:prSet presAssocID="{3C6DD88B-071D-4DB1-A056-9F26642DA65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llar"/>
        </a:ext>
      </dgm:extLst>
    </dgm:pt>
    <dgm:pt modelId="{D5F8EB4F-59DB-43CB-8262-5C291F94493E}" type="pres">
      <dgm:prSet presAssocID="{3C6DD88B-071D-4DB1-A056-9F26642DA65C}" presName="spaceRect" presStyleCnt="0"/>
      <dgm:spPr/>
    </dgm:pt>
    <dgm:pt modelId="{46273969-F574-4183-8266-1535E87268F8}" type="pres">
      <dgm:prSet presAssocID="{3C6DD88B-071D-4DB1-A056-9F26642DA65C}" presName="textRect" presStyleLbl="revTx" presStyleIdx="1" presStyleCnt="2" custScaleY="159973" custLinFactNeighborX="-2402" custLinFactNeighborY="29528">
        <dgm:presLayoutVars>
          <dgm:chMax val="1"/>
          <dgm:chPref val="1"/>
        </dgm:presLayoutVars>
      </dgm:prSet>
      <dgm:spPr/>
    </dgm:pt>
  </dgm:ptLst>
  <dgm:cxnLst>
    <dgm:cxn modelId="{37C4A802-BC99-430E-B871-6248B98C01C7}" type="presOf" srcId="{CDF335D2-5131-49BC-A950-951C0CFACE86}" destId="{2D8FE21C-CB64-4D8E-95BD-9D232F54E0D6}" srcOrd="0" destOrd="0" presId="urn:microsoft.com/office/officeart/2018/2/layout/IconLabelList"/>
    <dgm:cxn modelId="{6AC4CB1E-F7A2-4625-8327-D271E51AA1DA}" type="presOf" srcId="{B055A55A-5B4A-4DD6-BDE0-7EC51C283136}" destId="{F6BC9F6E-4116-43A5-95ED-160E3ABD7FA3}" srcOrd="0" destOrd="0" presId="urn:microsoft.com/office/officeart/2018/2/layout/IconLabelList"/>
    <dgm:cxn modelId="{3F6DE51E-1025-4EC1-83E8-2EDB343309A6}" type="presOf" srcId="{3C6DD88B-071D-4DB1-A056-9F26642DA65C}" destId="{46273969-F574-4183-8266-1535E87268F8}" srcOrd="0" destOrd="0" presId="urn:microsoft.com/office/officeart/2018/2/layout/IconLabelList"/>
    <dgm:cxn modelId="{1C509155-7A39-44D7-8347-A33CA24B829E}" srcId="{CDF335D2-5131-49BC-A950-951C0CFACE86}" destId="{B055A55A-5B4A-4DD6-BDE0-7EC51C283136}" srcOrd="0" destOrd="0" parTransId="{D62117FA-9834-487D-8EBA-8D6282DA7A98}" sibTransId="{6418F12C-9F74-4197-BCF8-F3C7A83447CF}"/>
    <dgm:cxn modelId="{EE826B80-7BA6-449D-A0C7-F5F9D5A60D15}" srcId="{CDF335D2-5131-49BC-A950-951C0CFACE86}" destId="{3C6DD88B-071D-4DB1-A056-9F26642DA65C}" srcOrd="1" destOrd="0" parTransId="{B09FFAA2-09BA-4F63-8C39-7EBDE8E517AA}" sibTransId="{CA5B9B40-5F21-47DB-9599-6CEAFAD6201A}"/>
    <dgm:cxn modelId="{C1C6155E-E9BA-4FBA-A808-3092B2A8084C}" type="presParOf" srcId="{2D8FE21C-CB64-4D8E-95BD-9D232F54E0D6}" destId="{0C875DC8-78C9-4222-9934-8507FC2BA9D8}" srcOrd="0" destOrd="0" presId="urn:microsoft.com/office/officeart/2018/2/layout/IconLabelList"/>
    <dgm:cxn modelId="{A1844D1E-5D10-4B72-BF15-C835035897E1}" type="presParOf" srcId="{0C875DC8-78C9-4222-9934-8507FC2BA9D8}" destId="{A3C638B8-4065-450F-93EE-C800E37AD7AE}" srcOrd="0" destOrd="0" presId="urn:microsoft.com/office/officeart/2018/2/layout/IconLabelList"/>
    <dgm:cxn modelId="{0DB9F402-FC22-4A5A-8C26-F15830353FE7}" type="presParOf" srcId="{0C875DC8-78C9-4222-9934-8507FC2BA9D8}" destId="{3543B098-3B4C-4B7B-86B1-1EBA93A0ADD9}" srcOrd="1" destOrd="0" presId="urn:microsoft.com/office/officeart/2018/2/layout/IconLabelList"/>
    <dgm:cxn modelId="{BEC84CB9-DB97-4576-A940-BD21D0529B20}" type="presParOf" srcId="{0C875DC8-78C9-4222-9934-8507FC2BA9D8}" destId="{F6BC9F6E-4116-43A5-95ED-160E3ABD7FA3}" srcOrd="2" destOrd="0" presId="urn:microsoft.com/office/officeart/2018/2/layout/IconLabelList"/>
    <dgm:cxn modelId="{5E5D4CB1-81AA-4DB2-9130-3023DDCDA57A}" type="presParOf" srcId="{2D8FE21C-CB64-4D8E-95BD-9D232F54E0D6}" destId="{1F6A37B8-0F87-4C54-B648-8FAF0A167BA4}" srcOrd="1" destOrd="0" presId="urn:microsoft.com/office/officeart/2018/2/layout/IconLabelList"/>
    <dgm:cxn modelId="{73720A9D-D5EA-482C-B42D-19856701A686}" type="presParOf" srcId="{2D8FE21C-CB64-4D8E-95BD-9D232F54E0D6}" destId="{FED6C921-BF67-46ED-9027-E8E19C3AEA60}" srcOrd="2" destOrd="0" presId="urn:microsoft.com/office/officeart/2018/2/layout/IconLabelList"/>
    <dgm:cxn modelId="{B8F1EC49-7CEE-43EB-B6E4-304A59ACA8FD}" type="presParOf" srcId="{FED6C921-BF67-46ED-9027-E8E19C3AEA60}" destId="{DAB1A647-C3AD-48F8-99D8-131BEC58C95D}" srcOrd="0" destOrd="0" presId="urn:microsoft.com/office/officeart/2018/2/layout/IconLabelList"/>
    <dgm:cxn modelId="{D70D460E-5045-46E3-B301-EBE73A753548}" type="presParOf" srcId="{FED6C921-BF67-46ED-9027-E8E19C3AEA60}" destId="{D5F8EB4F-59DB-43CB-8262-5C291F94493E}" srcOrd="1" destOrd="0" presId="urn:microsoft.com/office/officeart/2018/2/layout/IconLabelList"/>
    <dgm:cxn modelId="{FD27B96B-7817-456D-B516-8FB90A38CC97}" type="presParOf" srcId="{FED6C921-BF67-46ED-9027-E8E19C3AEA60}" destId="{46273969-F574-4183-8266-1535E87268F8}"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49D0691-CC82-428D-9CFE-8F6FCA8EF591}"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81F94B36-0707-4C77-86D0-416AA7F8E56F}">
      <dgm:prSet custT="1"/>
      <dgm:spPr/>
      <dgm:t>
        <a:bodyPr/>
        <a:lstStyle/>
        <a:p>
          <a:r>
            <a:rPr lang="en-IN" sz="2400" dirty="0"/>
            <a:t>"Avatar" is the most profitable movie with total profit of Rs.52,35,05,847.</a:t>
          </a:r>
          <a:endParaRPr lang="en-US" sz="2400" dirty="0"/>
        </a:p>
      </dgm:t>
    </dgm:pt>
    <dgm:pt modelId="{AA53F856-35EB-404D-8146-727421385C7A}" type="parTrans" cxnId="{716D4596-5383-4453-A6AB-57A888A2EDA3}">
      <dgm:prSet/>
      <dgm:spPr/>
      <dgm:t>
        <a:bodyPr/>
        <a:lstStyle/>
        <a:p>
          <a:endParaRPr lang="en-US"/>
        </a:p>
      </dgm:t>
    </dgm:pt>
    <dgm:pt modelId="{8BA10B8C-7C7E-4B20-AF39-462A7DE5AF10}" type="sibTrans" cxnId="{716D4596-5383-4453-A6AB-57A888A2EDA3}">
      <dgm:prSet/>
      <dgm:spPr/>
      <dgm:t>
        <a:bodyPr/>
        <a:lstStyle/>
        <a:p>
          <a:endParaRPr lang="en-US"/>
        </a:p>
      </dgm:t>
    </dgm:pt>
    <dgm:pt modelId="{591D0831-C163-468A-8FCF-1D026CAB5D1B}">
      <dgm:prSet custT="1"/>
      <dgm:spPr/>
      <dgm:t>
        <a:bodyPr/>
        <a:lstStyle/>
        <a:p>
          <a:r>
            <a:rPr lang="en-IN" sz="2400" dirty="0"/>
            <a:t>"Jurassic World ","Titanic ","Star Wars: Episode IV - A New Hope ","E.T. the Extra-Terrestrial " are other movies which falls under the top 5 profitable movies.</a:t>
          </a:r>
          <a:endParaRPr lang="en-US" sz="2400" dirty="0"/>
        </a:p>
      </dgm:t>
    </dgm:pt>
    <dgm:pt modelId="{9FECCE1D-CAFC-4BC3-A18E-658AECDD7D80}" type="parTrans" cxnId="{0C1A43C7-A096-49E1-A24D-E1A57D2B2175}">
      <dgm:prSet/>
      <dgm:spPr/>
      <dgm:t>
        <a:bodyPr/>
        <a:lstStyle/>
        <a:p>
          <a:endParaRPr lang="en-US"/>
        </a:p>
      </dgm:t>
    </dgm:pt>
    <dgm:pt modelId="{A904480D-508B-4A91-9AC2-282D4135324A}" type="sibTrans" cxnId="{0C1A43C7-A096-49E1-A24D-E1A57D2B2175}">
      <dgm:prSet/>
      <dgm:spPr/>
      <dgm:t>
        <a:bodyPr/>
        <a:lstStyle/>
        <a:p>
          <a:endParaRPr lang="en-US"/>
        </a:p>
      </dgm:t>
    </dgm:pt>
    <dgm:pt modelId="{2798D1B8-181F-4D32-A061-E4E830FE8FA8}" type="pres">
      <dgm:prSet presAssocID="{949D0691-CC82-428D-9CFE-8F6FCA8EF591}" presName="hierChild1" presStyleCnt="0">
        <dgm:presLayoutVars>
          <dgm:chPref val="1"/>
          <dgm:dir/>
          <dgm:animOne val="branch"/>
          <dgm:animLvl val="lvl"/>
          <dgm:resizeHandles/>
        </dgm:presLayoutVars>
      </dgm:prSet>
      <dgm:spPr/>
    </dgm:pt>
    <dgm:pt modelId="{80FB9BA3-339F-405A-B340-3A887D74CB6C}" type="pres">
      <dgm:prSet presAssocID="{81F94B36-0707-4C77-86D0-416AA7F8E56F}" presName="hierRoot1" presStyleCnt="0"/>
      <dgm:spPr/>
    </dgm:pt>
    <dgm:pt modelId="{AF3DA814-B864-4991-B388-D55650F48BA8}" type="pres">
      <dgm:prSet presAssocID="{81F94B36-0707-4C77-86D0-416AA7F8E56F}" presName="composite" presStyleCnt="0"/>
      <dgm:spPr/>
    </dgm:pt>
    <dgm:pt modelId="{6F8CB6DF-5058-4EFF-A61E-4C2DB096AC7C}" type="pres">
      <dgm:prSet presAssocID="{81F94B36-0707-4C77-86D0-416AA7F8E56F}" presName="background" presStyleLbl="node0" presStyleIdx="0" presStyleCnt="2"/>
      <dgm:spPr/>
    </dgm:pt>
    <dgm:pt modelId="{6ACC08DB-7415-4AB3-9021-2258428E1FE9}" type="pres">
      <dgm:prSet presAssocID="{81F94B36-0707-4C77-86D0-416AA7F8E56F}" presName="text" presStyleLbl="fgAcc0" presStyleIdx="0" presStyleCnt="2">
        <dgm:presLayoutVars>
          <dgm:chPref val="3"/>
        </dgm:presLayoutVars>
      </dgm:prSet>
      <dgm:spPr/>
    </dgm:pt>
    <dgm:pt modelId="{00D1B445-E83B-4C8B-B3E5-9E359EE99CB9}" type="pres">
      <dgm:prSet presAssocID="{81F94B36-0707-4C77-86D0-416AA7F8E56F}" presName="hierChild2" presStyleCnt="0"/>
      <dgm:spPr/>
    </dgm:pt>
    <dgm:pt modelId="{C8610E88-6CF6-4CA1-BC48-4F32A7AA7FF1}" type="pres">
      <dgm:prSet presAssocID="{591D0831-C163-468A-8FCF-1D026CAB5D1B}" presName="hierRoot1" presStyleCnt="0"/>
      <dgm:spPr/>
    </dgm:pt>
    <dgm:pt modelId="{BB8006BF-48E3-42FC-9CAC-1354476667E7}" type="pres">
      <dgm:prSet presAssocID="{591D0831-C163-468A-8FCF-1D026CAB5D1B}" presName="composite" presStyleCnt="0"/>
      <dgm:spPr/>
    </dgm:pt>
    <dgm:pt modelId="{3ED56270-1B48-4BE3-88BA-1D06BCC31D4F}" type="pres">
      <dgm:prSet presAssocID="{591D0831-C163-468A-8FCF-1D026CAB5D1B}" presName="background" presStyleLbl="node0" presStyleIdx="1" presStyleCnt="2"/>
      <dgm:spPr/>
    </dgm:pt>
    <dgm:pt modelId="{3EEECA53-6B53-4501-972B-F9192B57BEBE}" type="pres">
      <dgm:prSet presAssocID="{591D0831-C163-468A-8FCF-1D026CAB5D1B}" presName="text" presStyleLbl="fgAcc0" presStyleIdx="1" presStyleCnt="2">
        <dgm:presLayoutVars>
          <dgm:chPref val="3"/>
        </dgm:presLayoutVars>
      </dgm:prSet>
      <dgm:spPr/>
    </dgm:pt>
    <dgm:pt modelId="{C60647F3-1196-4CDD-B688-E79981F34DA5}" type="pres">
      <dgm:prSet presAssocID="{591D0831-C163-468A-8FCF-1D026CAB5D1B}" presName="hierChild2" presStyleCnt="0"/>
      <dgm:spPr/>
    </dgm:pt>
  </dgm:ptLst>
  <dgm:cxnLst>
    <dgm:cxn modelId="{70FB941B-CB9D-4591-B504-FC022C97325D}" type="presOf" srcId="{949D0691-CC82-428D-9CFE-8F6FCA8EF591}" destId="{2798D1B8-181F-4D32-A061-E4E830FE8FA8}" srcOrd="0" destOrd="0" presId="urn:microsoft.com/office/officeart/2005/8/layout/hierarchy1"/>
    <dgm:cxn modelId="{C2838321-0AC4-4626-BF2E-502FAD43D298}" type="presOf" srcId="{591D0831-C163-468A-8FCF-1D026CAB5D1B}" destId="{3EEECA53-6B53-4501-972B-F9192B57BEBE}" srcOrd="0" destOrd="0" presId="urn:microsoft.com/office/officeart/2005/8/layout/hierarchy1"/>
    <dgm:cxn modelId="{2CF1806A-06DE-460A-8345-25682AD976DB}" type="presOf" srcId="{81F94B36-0707-4C77-86D0-416AA7F8E56F}" destId="{6ACC08DB-7415-4AB3-9021-2258428E1FE9}" srcOrd="0" destOrd="0" presId="urn:microsoft.com/office/officeart/2005/8/layout/hierarchy1"/>
    <dgm:cxn modelId="{716D4596-5383-4453-A6AB-57A888A2EDA3}" srcId="{949D0691-CC82-428D-9CFE-8F6FCA8EF591}" destId="{81F94B36-0707-4C77-86D0-416AA7F8E56F}" srcOrd="0" destOrd="0" parTransId="{AA53F856-35EB-404D-8146-727421385C7A}" sibTransId="{8BA10B8C-7C7E-4B20-AF39-462A7DE5AF10}"/>
    <dgm:cxn modelId="{0C1A43C7-A096-49E1-A24D-E1A57D2B2175}" srcId="{949D0691-CC82-428D-9CFE-8F6FCA8EF591}" destId="{591D0831-C163-468A-8FCF-1D026CAB5D1B}" srcOrd="1" destOrd="0" parTransId="{9FECCE1D-CAFC-4BC3-A18E-658AECDD7D80}" sibTransId="{A904480D-508B-4A91-9AC2-282D4135324A}"/>
    <dgm:cxn modelId="{182601C4-AAF6-491C-92DF-BA57AB3F5475}" type="presParOf" srcId="{2798D1B8-181F-4D32-A061-E4E830FE8FA8}" destId="{80FB9BA3-339F-405A-B340-3A887D74CB6C}" srcOrd="0" destOrd="0" presId="urn:microsoft.com/office/officeart/2005/8/layout/hierarchy1"/>
    <dgm:cxn modelId="{C591ECBE-DF4D-4A70-B0AA-3E5FFEDB59B4}" type="presParOf" srcId="{80FB9BA3-339F-405A-B340-3A887D74CB6C}" destId="{AF3DA814-B864-4991-B388-D55650F48BA8}" srcOrd="0" destOrd="0" presId="urn:microsoft.com/office/officeart/2005/8/layout/hierarchy1"/>
    <dgm:cxn modelId="{B4B8E695-2A8A-4D52-A3C2-9F6CA8E915BD}" type="presParOf" srcId="{AF3DA814-B864-4991-B388-D55650F48BA8}" destId="{6F8CB6DF-5058-4EFF-A61E-4C2DB096AC7C}" srcOrd="0" destOrd="0" presId="urn:microsoft.com/office/officeart/2005/8/layout/hierarchy1"/>
    <dgm:cxn modelId="{319B8889-A131-4DAC-928A-DDE9CB016FAF}" type="presParOf" srcId="{AF3DA814-B864-4991-B388-D55650F48BA8}" destId="{6ACC08DB-7415-4AB3-9021-2258428E1FE9}" srcOrd="1" destOrd="0" presId="urn:microsoft.com/office/officeart/2005/8/layout/hierarchy1"/>
    <dgm:cxn modelId="{D2710D3F-7D98-4BFF-B4CE-12B4BA7AB6EB}" type="presParOf" srcId="{80FB9BA3-339F-405A-B340-3A887D74CB6C}" destId="{00D1B445-E83B-4C8B-B3E5-9E359EE99CB9}" srcOrd="1" destOrd="0" presId="urn:microsoft.com/office/officeart/2005/8/layout/hierarchy1"/>
    <dgm:cxn modelId="{2827344A-0671-48D0-9AB6-30FB0016D00A}" type="presParOf" srcId="{2798D1B8-181F-4D32-A061-E4E830FE8FA8}" destId="{C8610E88-6CF6-4CA1-BC48-4F32A7AA7FF1}" srcOrd="1" destOrd="0" presId="urn:microsoft.com/office/officeart/2005/8/layout/hierarchy1"/>
    <dgm:cxn modelId="{CA88A612-7BA0-4657-80B7-7E2E8EDFE0FD}" type="presParOf" srcId="{C8610E88-6CF6-4CA1-BC48-4F32A7AA7FF1}" destId="{BB8006BF-48E3-42FC-9CAC-1354476667E7}" srcOrd="0" destOrd="0" presId="urn:microsoft.com/office/officeart/2005/8/layout/hierarchy1"/>
    <dgm:cxn modelId="{D3228C52-FFF7-4BD2-A3D1-D813F9690648}" type="presParOf" srcId="{BB8006BF-48E3-42FC-9CAC-1354476667E7}" destId="{3ED56270-1B48-4BE3-88BA-1D06BCC31D4F}" srcOrd="0" destOrd="0" presId="urn:microsoft.com/office/officeart/2005/8/layout/hierarchy1"/>
    <dgm:cxn modelId="{7FAF4363-87A6-4802-9049-8364EDAD9A22}" type="presParOf" srcId="{BB8006BF-48E3-42FC-9CAC-1354476667E7}" destId="{3EEECA53-6B53-4501-972B-F9192B57BEBE}" srcOrd="1" destOrd="0" presId="urn:microsoft.com/office/officeart/2005/8/layout/hierarchy1"/>
    <dgm:cxn modelId="{F192EFC5-7E2D-4980-A651-AC05465B674B}" type="presParOf" srcId="{C8610E88-6CF6-4CA1-BC48-4F32A7AA7FF1}" destId="{C60647F3-1196-4CDD-B688-E79981F34DA5}"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9ED33F-DD64-4434-BF8D-07F72BEC463F}">
      <dsp:nvSpPr>
        <dsp:cNvPr id="0" name=""/>
        <dsp:cNvSpPr/>
      </dsp:nvSpPr>
      <dsp:spPr>
        <a:xfrm>
          <a:off x="1671600" y="18534"/>
          <a:ext cx="1944000" cy="1944000"/>
        </a:xfrm>
        <a:prstGeom prst="rect">
          <a:avLst/>
        </a:prstGeom>
        <a:blipFill>
          <a:blip xmlns:r="http://schemas.openxmlformats.org/officeDocument/2006/relationships" r:embed="rId1"/>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F3B5DD-E79E-40D1-8012-3BE8206EF488}">
      <dsp:nvSpPr>
        <dsp:cNvPr id="0" name=""/>
        <dsp:cNvSpPr/>
      </dsp:nvSpPr>
      <dsp:spPr>
        <a:xfrm>
          <a:off x="456297" y="2367948"/>
          <a:ext cx="4320000" cy="9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IN" sz="1300" b="1" kern="1200" dirty="0"/>
            <a:t>All the analysis process including data cleaning, manipulation, statistical analysis and visualizations are done using Microsoft Excel 365. Since dataset was small, and is in requirement of use of statistical analysis, I preferred Excel.</a:t>
          </a:r>
          <a:endParaRPr lang="en-US" sz="1300" b="1" kern="1200" dirty="0"/>
        </a:p>
      </dsp:txBody>
      <dsp:txXfrm>
        <a:off x="456297" y="2367948"/>
        <a:ext cx="4320000" cy="900000"/>
      </dsp:txXfrm>
    </dsp:sp>
    <dsp:sp modelId="{0FA92029-636C-4F6B-8AF5-F558FDF133BD}">
      <dsp:nvSpPr>
        <dsp:cNvPr id="0" name=""/>
        <dsp:cNvSpPr/>
      </dsp:nvSpPr>
      <dsp:spPr>
        <a:xfrm>
          <a:off x="6747600" y="18534"/>
          <a:ext cx="1944000" cy="1944000"/>
        </a:xfrm>
        <a:prstGeom prst="rect">
          <a:avLst/>
        </a:prstGeom>
        <a:blipFill>
          <a:blip xmlns:r="http://schemas.openxmlformats.org/officeDocument/2006/relationships" r:embed="rId2"/>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80466F-C9A3-4055-B39C-96DE9CC93C8D}">
      <dsp:nvSpPr>
        <dsp:cNvPr id="0" name=""/>
        <dsp:cNvSpPr/>
      </dsp:nvSpPr>
      <dsp:spPr>
        <a:xfrm>
          <a:off x="5559600" y="2464428"/>
          <a:ext cx="4320000" cy="9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IN" sz="1300" b="1" kern="1200" dirty="0"/>
            <a:t>Microsoft PowerPoint – For the communication of the insights derived to the stake holders.</a:t>
          </a:r>
          <a:endParaRPr lang="en-US" sz="1300" b="1" kern="1200" dirty="0"/>
        </a:p>
      </dsp:txBody>
      <dsp:txXfrm>
        <a:off x="5559600" y="2464428"/>
        <a:ext cx="4320000" cy="90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D9473B-2C6A-4F9B-A02B-2689EFADCD35}">
      <dsp:nvSpPr>
        <dsp:cNvPr id="0" name=""/>
        <dsp:cNvSpPr/>
      </dsp:nvSpPr>
      <dsp:spPr>
        <a:xfrm>
          <a:off x="186498" y="81349"/>
          <a:ext cx="1322579" cy="132257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CD7391-5349-46C0-B8F7-D5A1697E0221}">
      <dsp:nvSpPr>
        <dsp:cNvPr id="0" name=""/>
        <dsp:cNvSpPr/>
      </dsp:nvSpPr>
      <dsp:spPr>
        <a:xfrm>
          <a:off x="464240" y="359091"/>
          <a:ext cx="767096" cy="7670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EBE91D-53F1-4359-95A1-C30DE66D7DBB}">
      <dsp:nvSpPr>
        <dsp:cNvPr id="0" name=""/>
        <dsp:cNvSpPr/>
      </dsp:nvSpPr>
      <dsp:spPr>
        <a:xfrm>
          <a:off x="1792488" y="81349"/>
          <a:ext cx="3117509" cy="1322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IN" sz="1600" b="1" kern="1200" dirty="0"/>
            <a:t>The above scatter plot along with the value of correlation coefficient suggest us that there is a weak positive correlation between movie length and IMDB score.</a:t>
          </a:r>
          <a:endParaRPr lang="en-US" sz="1600" b="1" kern="1200" dirty="0"/>
        </a:p>
      </dsp:txBody>
      <dsp:txXfrm>
        <a:off x="1792488" y="81349"/>
        <a:ext cx="3117509" cy="1322579"/>
      </dsp:txXfrm>
    </dsp:sp>
    <dsp:sp modelId="{B58B3B34-8A75-440A-A441-068F6C450253}">
      <dsp:nvSpPr>
        <dsp:cNvPr id="0" name=""/>
        <dsp:cNvSpPr/>
      </dsp:nvSpPr>
      <dsp:spPr>
        <a:xfrm>
          <a:off x="5453201" y="81349"/>
          <a:ext cx="1322579" cy="132257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F1A54E-9634-4572-ABBE-9BD31CDED737}">
      <dsp:nvSpPr>
        <dsp:cNvPr id="0" name=""/>
        <dsp:cNvSpPr/>
      </dsp:nvSpPr>
      <dsp:spPr>
        <a:xfrm>
          <a:off x="5730943" y="359091"/>
          <a:ext cx="767096" cy="7670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0C60C2-838A-4F49-B359-0FBA1E41EA5B}">
      <dsp:nvSpPr>
        <dsp:cNvPr id="0" name=""/>
        <dsp:cNvSpPr/>
      </dsp:nvSpPr>
      <dsp:spPr>
        <a:xfrm>
          <a:off x="7059191" y="81349"/>
          <a:ext cx="3117509" cy="1322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IN" sz="1600" b="1" kern="1200" dirty="0"/>
            <a:t>This means that longer movies tend to have slightly higher IMDB scores than shorter movies.</a:t>
          </a:r>
          <a:endParaRPr lang="en-US" sz="1600" b="1" kern="1200" dirty="0"/>
        </a:p>
      </dsp:txBody>
      <dsp:txXfrm>
        <a:off x="7059191" y="81349"/>
        <a:ext cx="3117509" cy="1322579"/>
      </dsp:txXfrm>
    </dsp:sp>
    <dsp:sp modelId="{664D6813-CD50-4587-B323-8B09A0BAE261}">
      <dsp:nvSpPr>
        <dsp:cNvPr id="0" name=""/>
        <dsp:cNvSpPr/>
      </dsp:nvSpPr>
      <dsp:spPr>
        <a:xfrm>
          <a:off x="186498" y="1979033"/>
          <a:ext cx="1322579" cy="132257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2DA7F6-990F-447D-AA88-B23C71DE5BDB}">
      <dsp:nvSpPr>
        <dsp:cNvPr id="0" name=""/>
        <dsp:cNvSpPr/>
      </dsp:nvSpPr>
      <dsp:spPr>
        <a:xfrm>
          <a:off x="464240" y="2256775"/>
          <a:ext cx="767096" cy="7670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52C462-3D1E-4F08-B897-BEF9B86DE5AB}">
      <dsp:nvSpPr>
        <dsp:cNvPr id="0" name=""/>
        <dsp:cNvSpPr/>
      </dsp:nvSpPr>
      <dsp:spPr>
        <a:xfrm>
          <a:off x="1792488" y="1979033"/>
          <a:ext cx="3117509" cy="1322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IN" sz="1600" b="1" kern="1200" dirty="0"/>
            <a:t>However, there is a lot of variation in the data, and there are many exceptions to this trend also.</a:t>
          </a:r>
          <a:endParaRPr lang="en-US" sz="1600" b="1" kern="1200" dirty="0"/>
        </a:p>
      </dsp:txBody>
      <dsp:txXfrm>
        <a:off x="1792488" y="1979033"/>
        <a:ext cx="3117509" cy="1322579"/>
      </dsp:txXfrm>
    </dsp:sp>
    <dsp:sp modelId="{89634CD4-1BD7-424B-85B4-91BADA51B7F2}">
      <dsp:nvSpPr>
        <dsp:cNvPr id="0" name=""/>
        <dsp:cNvSpPr/>
      </dsp:nvSpPr>
      <dsp:spPr>
        <a:xfrm>
          <a:off x="5453201" y="1979033"/>
          <a:ext cx="1322579" cy="132257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82790B-2086-40A3-8649-DAD783DDBDE8}">
      <dsp:nvSpPr>
        <dsp:cNvPr id="0" name=""/>
        <dsp:cNvSpPr/>
      </dsp:nvSpPr>
      <dsp:spPr>
        <a:xfrm>
          <a:off x="5730943" y="2256775"/>
          <a:ext cx="767096" cy="76709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6ED49E-815E-40FB-9D54-0BA417F60928}">
      <dsp:nvSpPr>
        <dsp:cNvPr id="0" name=""/>
        <dsp:cNvSpPr/>
      </dsp:nvSpPr>
      <dsp:spPr>
        <a:xfrm>
          <a:off x="7059191" y="1979033"/>
          <a:ext cx="3117509" cy="1322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IN" sz="1600" b="1" kern="1200" dirty="0"/>
            <a:t>Ultimately, it seems that movie length is not a very good predictor of how good a movie will be.</a:t>
          </a:r>
          <a:endParaRPr lang="en-US" sz="1600" b="1" kern="1200" dirty="0"/>
        </a:p>
      </dsp:txBody>
      <dsp:txXfrm>
        <a:off x="7059191" y="1979033"/>
        <a:ext cx="3117509" cy="13225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C638B8-4065-450F-93EE-C800E37AD7AE}">
      <dsp:nvSpPr>
        <dsp:cNvPr id="0" name=""/>
        <dsp:cNvSpPr/>
      </dsp:nvSpPr>
      <dsp:spPr>
        <a:xfrm>
          <a:off x="706144" y="477040"/>
          <a:ext cx="1022625" cy="1022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BC9F6E-4116-43A5-95ED-160E3ABD7FA3}">
      <dsp:nvSpPr>
        <dsp:cNvPr id="0" name=""/>
        <dsp:cNvSpPr/>
      </dsp:nvSpPr>
      <dsp:spPr>
        <a:xfrm>
          <a:off x="81206" y="1855459"/>
          <a:ext cx="2272500" cy="99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IN" sz="1300" b="1" kern="1200" dirty="0"/>
            <a:t>The correlation coefficient between the budget and the gross earnings of movies is 0.1009.</a:t>
          </a:r>
          <a:endParaRPr lang="en-US" sz="1300" b="1" kern="1200" dirty="0"/>
        </a:p>
      </dsp:txBody>
      <dsp:txXfrm>
        <a:off x="81206" y="1855459"/>
        <a:ext cx="2272500" cy="993515"/>
      </dsp:txXfrm>
    </dsp:sp>
    <dsp:sp modelId="{DAB1A647-C3AD-48F8-99D8-131BEC58C95D}">
      <dsp:nvSpPr>
        <dsp:cNvPr id="0" name=""/>
        <dsp:cNvSpPr/>
      </dsp:nvSpPr>
      <dsp:spPr>
        <a:xfrm>
          <a:off x="3376331" y="328079"/>
          <a:ext cx="1022625" cy="1022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273969-F574-4183-8266-1535E87268F8}">
      <dsp:nvSpPr>
        <dsp:cNvPr id="0" name=""/>
        <dsp:cNvSpPr/>
      </dsp:nvSpPr>
      <dsp:spPr>
        <a:xfrm>
          <a:off x="2696808" y="1701943"/>
          <a:ext cx="2272500" cy="1589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IN" sz="1300" b="1" kern="1200" dirty="0"/>
            <a:t>As the value is almost equals to 0, it is clear that there is no direct relationship between the budget and the gross collection.</a:t>
          </a:r>
          <a:endParaRPr lang="en-US" sz="1300" b="1" kern="1200" dirty="0"/>
        </a:p>
      </dsp:txBody>
      <dsp:txXfrm>
        <a:off x="2696808" y="1701943"/>
        <a:ext cx="2272500" cy="15893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8CB6DF-5058-4EFF-A61E-4C2DB096AC7C}">
      <dsp:nvSpPr>
        <dsp:cNvPr id="0" name=""/>
        <dsp:cNvSpPr/>
      </dsp:nvSpPr>
      <dsp:spPr>
        <a:xfrm>
          <a:off x="1265" y="23086"/>
          <a:ext cx="4440287" cy="28195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CC08DB-7415-4AB3-9021-2258428E1FE9}">
      <dsp:nvSpPr>
        <dsp:cNvPr id="0" name=""/>
        <dsp:cNvSpPr/>
      </dsp:nvSpPr>
      <dsp:spPr>
        <a:xfrm>
          <a:off x="494630" y="491783"/>
          <a:ext cx="4440287" cy="281958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dirty="0"/>
            <a:t>"Avatar" is the most profitable movie with total profit of Rs.52,35,05,847.</a:t>
          </a:r>
          <a:endParaRPr lang="en-US" sz="2400" kern="1200" dirty="0"/>
        </a:p>
      </dsp:txBody>
      <dsp:txXfrm>
        <a:off x="577213" y="574366"/>
        <a:ext cx="4275121" cy="2654416"/>
      </dsp:txXfrm>
    </dsp:sp>
    <dsp:sp modelId="{3ED56270-1B48-4BE3-88BA-1D06BCC31D4F}">
      <dsp:nvSpPr>
        <dsp:cNvPr id="0" name=""/>
        <dsp:cNvSpPr/>
      </dsp:nvSpPr>
      <dsp:spPr>
        <a:xfrm>
          <a:off x="5428282" y="23086"/>
          <a:ext cx="4440287" cy="28195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EECA53-6B53-4501-972B-F9192B57BEBE}">
      <dsp:nvSpPr>
        <dsp:cNvPr id="0" name=""/>
        <dsp:cNvSpPr/>
      </dsp:nvSpPr>
      <dsp:spPr>
        <a:xfrm>
          <a:off x="5921647" y="491783"/>
          <a:ext cx="4440287" cy="281958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dirty="0"/>
            <a:t>"Jurassic World ","Titanic ","Star Wars: Episode IV - A New Hope ","E.T. the Extra-Terrestrial " are other movies which falls under the top 5 profitable movies.</a:t>
          </a:r>
          <a:endParaRPr lang="en-US" sz="2400" kern="1200" dirty="0"/>
        </a:p>
      </dsp:txBody>
      <dsp:txXfrm>
        <a:off x="6004230" y="574366"/>
        <a:ext cx="4275121" cy="2654416"/>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912629" y="1371600"/>
            <a:ext cx="5935540" cy="2696866"/>
          </a:xfrm>
        </p:spPr>
        <p:txBody>
          <a:bodyPr anchor="t">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912629" y="4584879"/>
            <a:ext cx="593554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F07CD3FD-BE54-4400-942B-C6C15AA73DFD}" type="datetimeFigureOut">
              <a:rPr lang="en-US" smtClean="0"/>
              <a:t>5/5/2024</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16448378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F07CD3FD-BE54-4400-942B-C6C15AA73DFD}" type="datetimeFigureOut">
              <a:rPr lang="en-US" smtClean="0"/>
              <a:t>5/5/2024</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4547735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198077" y="1401097"/>
            <a:ext cx="2155722" cy="477586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838200" y="1401097"/>
            <a:ext cx="8232058" cy="477586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F07CD3FD-BE54-4400-942B-C6C15AA73DFD}" type="datetimeFigureOut">
              <a:rPr lang="en-US" smtClean="0"/>
              <a:t>5/5/2024</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3030839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F07CD3FD-BE54-4400-942B-C6C15AA73DFD}" type="datetimeFigureOut">
              <a:rPr lang="en-US" smtClean="0"/>
              <a:t>5/5/2024</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3260151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912629" y="1709738"/>
            <a:ext cx="9214884" cy="3159974"/>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912628" y="5018567"/>
            <a:ext cx="7907079" cy="1073889"/>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07CD3FD-BE54-4400-942B-C6C15AA73DFD}" type="datetimeFigureOut">
              <a:rPr lang="en-US" smtClean="0"/>
              <a:t>5/5/2024</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26648639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914400" y="2849526"/>
            <a:ext cx="5105400" cy="32104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172200" y="2849526"/>
            <a:ext cx="5105400" cy="3210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F07CD3FD-BE54-4400-942B-C6C15AA73DFD}" type="datetimeFigureOut">
              <a:rPr lang="en-US" smtClean="0"/>
              <a:t>5/5/2024</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1478158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912628" y="1371599"/>
            <a:ext cx="10442760"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912628" y="2311353"/>
            <a:ext cx="5084947"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912628" y="3006725"/>
            <a:ext cx="5084947" cy="3182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172200" y="2311353"/>
            <a:ext cx="5183188"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172200" y="3006725"/>
            <a:ext cx="5183188" cy="3182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F07CD3FD-BE54-4400-942B-C6C15AA73DFD}" type="datetimeFigureOut">
              <a:rPr lang="en-US" smtClean="0"/>
              <a:t>5/5/2024</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1693114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F07CD3FD-BE54-4400-942B-C6C15AA73DFD}" type="datetimeFigureOut">
              <a:rPr lang="en-US" smtClean="0"/>
              <a:t>5/5/2024</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2543431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F07CD3FD-BE54-4400-942B-C6C15AA73DFD}" type="datetimeFigureOut">
              <a:rPr lang="en-US" smtClean="0"/>
              <a:t>5/5/2024</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3301607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912628" y="1463038"/>
            <a:ext cx="3859397" cy="1471548"/>
          </a:xfrm>
        </p:spPr>
        <p:txBody>
          <a:bodyPr anchor="t"/>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5183188" y="987425"/>
            <a:ext cx="6172200"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F07CD3FD-BE54-4400-942B-C6C15AA73DFD}" type="datetimeFigureOut">
              <a:rPr lang="en-US" smtClean="0"/>
              <a:t>5/5/2024</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9074935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912628" y="1463038"/>
            <a:ext cx="3859397" cy="1471548"/>
          </a:xfrm>
        </p:spPr>
        <p:txBody>
          <a:bodyPr anchor="t"/>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F07CD3FD-BE54-4400-942B-C6C15AA73DFD}" type="datetimeFigureOut">
              <a:rPr lang="en-US" smtClean="0"/>
              <a:t>5/5/2024</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151801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914400" y="1371601"/>
            <a:ext cx="10363200" cy="118757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914399" y="2559171"/>
            <a:ext cx="10363200" cy="338265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912628"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F07CD3FD-BE54-4400-942B-C6C15AA73DFD}" type="datetimeFigureOut">
              <a:rPr lang="en-US" smtClean="0"/>
              <a:t>5/5/2024</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A4C0CD32-A6C8-4BA5-B3DF-D8325E32CAA4}" type="slidenum">
              <a:rPr lang="en-US" smtClean="0"/>
              <a:t>‹#›</a:t>
            </a:fld>
            <a:endParaRPr lang="en-US"/>
          </a:p>
        </p:txBody>
      </p:sp>
      <p:cxnSp>
        <p:nvCxnSpPr>
          <p:cNvPr id="7" name="Straight Connector 6">
            <a:extLst>
              <a:ext uri="{FF2B5EF4-FFF2-40B4-BE49-F238E27FC236}">
                <a16:creationId xmlns:a16="http://schemas.microsoft.com/office/drawing/2014/main" id="{F209B62C-3402-4623-9A7C-AA048B56F8C3}"/>
              </a:ext>
            </a:extLst>
          </p:cNvPr>
          <p:cNvCxnSpPr>
            <a:cxnSpLocks/>
          </p:cNvCxnSpPr>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5535415"/>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www.pngall.com/budget-png/download/63190" TargetMode="External"/><Relationship Id="rId7" Type="http://schemas.openxmlformats.org/officeDocument/2006/relationships/diagramColors" Target="../diagrams/colors3.xml"/><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mailto:sathishgudri@gmail.com" TargetMode="External"/><Relationship Id="rId2" Type="http://schemas.openxmlformats.org/officeDocument/2006/relationships/hyperlink" Target="https://docs.google.com/spreadsheets/d/11imwKQhwWbizedSahZ6t9R4r_csp4q89/edit?usp=sharing&amp;ouid=118390254998696131620&amp;rtpof=true&amp;sd=true"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9A9681A-2486-4655-A876-E26402CA2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Overhead Projector">
            <a:extLst>
              <a:ext uri="{FF2B5EF4-FFF2-40B4-BE49-F238E27FC236}">
                <a16:creationId xmlns:a16="http://schemas.microsoft.com/office/drawing/2014/main" id="{8ACF2C20-8481-3D61-84F9-EF6A6F208F3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r="1" b="287"/>
          <a:stretch/>
        </p:blipFill>
        <p:spPr>
          <a:xfrm>
            <a:off x="2" y="152"/>
            <a:ext cx="12191998" cy="6857848"/>
          </a:xfrm>
          <a:prstGeom prst="rect">
            <a:avLst/>
          </a:prstGeom>
        </p:spPr>
      </p:pic>
      <p:sp>
        <p:nvSpPr>
          <p:cNvPr id="11" name="Rectangle 10">
            <a:extLst>
              <a:ext uri="{FF2B5EF4-FFF2-40B4-BE49-F238E27FC236}">
                <a16:creationId xmlns:a16="http://schemas.microsoft.com/office/drawing/2014/main" id="{C9BB6818-31C2-4340-98F8-64FF7F46A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202E63-57B5-ED88-9A35-E1EE1662FC59}"/>
              </a:ext>
            </a:extLst>
          </p:cNvPr>
          <p:cNvSpPr>
            <a:spLocks noGrp="1"/>
          </p:cNvSpPr>
          <p:nvPr>
            <p:ph type="ctrTitle"/>
          </p:nvPr>
        </p:nvSpPr>
        <p:spPr>
          <a:xfrm>
            <a:off x="912628" y="1371600"/>
            <a:ext cx="9989834" cy="2696866"/>
          </a:xfrm>
        </p:spPr>
        <p:txBody>
          <a:bodyPr anchor="t">
            <a:normAutofit/>
          </a:bodyPr>
          <a:lstStyle/>
          <a:p>
            <a:r>
              <a:rPr lang="en-US" sz="4400" dirty="0">
                <a:solidFill>
                  <a:srgbClr val="FFFFFF"/>
                </a:solidFill>
                <a:latin typeface="ADLaM Display" panose="02010000000000000000" pitchFamily="2" charset="0"/>
                <a:ea typeface="ADLaM Display" panose="02010000000000000000" pitchFamily="2" charset="0"/>
                <a:cs typeface="ADLaM Display" panose="02010000000000000000" pitchFamily="2" charset="0"/>
              </a:rPr>
              <a:t>IMDB MOVIE ANALYSIS</a:t>
            </a:r>
            <a:endParaRPr lang="en-IN" sz="4400" dirty="0">
              <a:solidFill>
                <a:srgbClr val="FFFFFF"/>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3" name="Subtitle 2">
            <a:extLst>
              <a:ext uri="{FF2B5EF4-FFF2-40B4-BE49-F238E27FC236}">
                <a16:creationId xmlns:a16="http://schemas.microsoft.com/office/drawing/2014/main" id="{83B4B9C8-92F3-D4E7-42EF-108372638C71}"/>
              </a:ext>
            </a:extLst>
          </p:cNvPr>
          <p:cNvSpPr>
            <a:spLocks noGrp="1"/>
          </p:cNvSpPr>
          <p:nvPr>
            <p:ph type="subTitle" idx="1"/>
          </p:nvPr>
        </p:nvSpPr>
        <p:spPr>
          <a:xfrm>
            <a:off x="912629" y="4584879"/>
            <a:ext cx="5935540" cy="1287887"/>
          </a:xfrm>
        </p:spPr>
        <p:txBody>
          <a:bodyPr anchor="b">
            <a:normAutofit/>
          </a:bodyPr>
          <a:lstStyle/>
          <a:p>
            <a:pPr>
              <a:lnSpc>
                <a:spcPct val="120000"/>
              </a:lnSpc>
            </a:pPr>
            <a:r>
              <a:rPr lang="en-US" sz="1700" dirty="0">
                <a:solidFill>
                  <a:srgbClr val="FFFFFF"/>
                </a:solidFill>
              </a:rPr>
              <a:t>BY SATHISH</a:t>
            </a:r>
          </a:p>
          <a:p>
            <a:pPr>
              <a:lnSpc>
                <a:spcPct val="120000"/>
              </a:lnSpc>
            </a:pPr>
            <a:r>
              <a:rPr lang="en-US" sz="1700" dirty="0">
                <a:solidFill>
                  <a:srgbClr val="FFFFFF"/>
                </a:solidFill>
              </a:rPr>
              <a:t>DATA ANALYST</a:t>
            </a:r>
          </a:p>
          <a:p>
            <a:pPr>
              <a:lnSpc>
                <a:spcPct val="120000"/>
              </a:lnSpc>
            </a:pPr>
            <a:r>
              <a:rPr lang="en-US" sz="1700" dirty="0">
                <a:solidFill>
                  <a:srgbClr val="FFFFFF"/>
                </a:solidFill>
              </a:rPr>
              <a:t>05/05/2024</a:t>
            </a:r>
            <a:endParaRPr lang="en-IN" sz="1700" dirty="0">
              <a:solidFill>
                <a:srgbClr val="FFFFFF"/>
              </a:solidFill>
            </a:endParaRPr>
          </a:p>
        </p:txBody>
      </p:sp>
      <p:cxnSp>
        <p:nvCxnSpPr>
          <p:cNvPr id="13" name="Straight Connector 12">
            <a:extLst>
              <a:ext uri="{FF2B5EF4-FFF2-40B4-BE49-F238E27FC236}">
                <a16:creationId xmlns:a16="http://schemas.microsoft.com/office/drawing/2014/main" id="{F0CE0765-E93C-4D37-9D5F-D464EFB10F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9745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E22B22-7AC9-2C2F-87E2-7DF96E7D7DE2}"/>
              </a:ext>
            </a:extLst>
          </p:cNvPr>
          <p:cNvSpPr>
            <a:spLocks noGrp="1"/>
          </p:cNvSpPr>
          <p:nvPr>
            <p:ph type="title"/>
          </p:nvPr>
        </p:nvSpPr>
        <p:spPr>
          <a:xfrm>
            <a:off x="914400" y="1371600"/>
            <a:ext cx="4079987" cy="1314443"/>
          </a:xfrm>
        </p:spPr>
        <p:txBody>
          <a:bodyPr vert="horz" lIns="91440" tIns="45720" rIns="91440" bIns="45720" rtlCol="0" anchor="t">
            <a:normAutofit/>
          </a:bodyPr>
          <a:lstStyle/>
          <a:p>
            <a:r>
              <a:rPr lang="en-US" kern="1200" dirty="0">
                <a:solidFill>
                  <a:schemeClr val="tx1"/>
                </a:solidFill>
                <a:effectLst/>
                <a:latin typeface="Calibri" panose="020F0502020204030204" pitchFamily="34" charset="0"/>
                <a:cs typeface="Calibri" panose="020F0502020204030204" pitchFamily="34" charset="0"/>
              </a:rPr>
              <a:t>Workings</a:t>
            </a:r>
            <a:endParaRPr lang="en-US" kern="1200" dirty="0">
              <a:solidFill>
                <a:schemeClr val="tx1"/>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55DAD46-4AE9-46D3-B47F-4AAE8A825901}"/>
              </a:ext>
            </a:extLst>
          </p:cNvPr>
          <p:cNvSpPr txBox="1"/>
          <p:nvPr/>
        </p:nvSpPr>
        <p:spPr>
          <a:xfrm>
            <a:off x="914400" y="2853369"/>
            <a:ext cx="4079988" cy="3088460"/>
          </a:xfrm>
          <a:prstGeom prst="rect">
            <a:avLst/>
          </a:prstGeom>
        </p:spPr>
        <p:txBody>
          <a:bodyPr vert="horz" lIns="91440" tIns="45720" rIns="91440" bIns="45720" rtlCol="0">
            <a:normAutofit/>
          </a:bodyPr>
          <a:lstStyle/>
          <a:p>
            <a:pPr>
              <a:lnSpc>
                <a:spcPct val="120000"/>
              </a:lnSpc>
              <a:spcAft>
                <a:spcPts val="600"/>
              </a:spcAft>
              <a:buSzPct val="87000"/>
            </a:pPr>
            <a:r>
              <a:rPr lang="en-US" sz="2400" dirty="0">
                <a:latin typeface="Calibri" panose="020F0502020204030204" pitchFamily="34" charset="0"/>
                <a:cs typeface="Calibri" panose="020F0502020204030204" pitchFamily="34" charset="0"/>
              </a:rPr>
              <a:t>Calculation of Descriptive Statistics.</a:t>
            </a:r>
          </a:p>
        </p:txBody>
      </p:sp>
      <p:pic>
        <p:nvPicPr>
          <p:cNvPr id="4" name="Content Placeholder 3">
            <a:extLst>
              <a:ext uri="{FF2B5EF4-FFF2-40B4-BE49-F238E27FC236}">
                <a16:creationId xmlns:a16="http://schemas.microsoft.com/office/drawing/2014/main" id="{19C06FD4-AEFC-9064-54B9-5DE35AD617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528644" y="1122715"/>
            <a:ext cx="5799963" cy="4612569"/>
          </a:xfrm>
          <a:prstGeom prst="rect">
            <a:avLst/>
          </a:prstGeom>
          <a:noFill/>
        </p:spPr>
      </p:pic>
      <p:cxnSp>
        <p:nvCxnSpPr>
          <p:cNvPr id="21" name="Straight Connector 20">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4675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535F30-AEF4-7B00-22D1-2C1F6B38F3AF}"/>
              </a:ext>
            </a:extLst>
          </p:cNvPr>
          <p:cNvSpPr>
            <a:spLocks noGrp="1"/>
          </p:cNvSpPr>
          <p:nvPr>
            <p:ph type="title"/>
          </p:nvPr>
        </p:nvSpPr>
        <p:spPr>
          <a:xfrm>
            <a:off x="914400" y="1371600"/>
            <a:ext cx="4079987" cy="1314443"/>
          </a:xfrm>
        </p:spPr>
        <p:txBody>
          <a:bodyPr>
            <a:normAutofit/>
          </a:bodyPr>
          <a:lstStyle/>
          <a:p>
            <a:r>
              <a:rPr lang="en-IN" dirty="0">
                <a:effectLst/>
                <a:latin typeface="Calibri" panose="020F0502020204030204" pitchFamily="34" charset="0"/>
                <a:ea typeface="Calibri" panose="020F0502020204030204" pitchFamily="34" charset="0"/>
                <a:cs typeface="Times New Roman" panose="02020603050405020304" pitchFamily="18" charset="0"/>
              </a:rPr>
              <a:t>Workings</a:t>
            </a:r>
            <a:endParaRPr lang="en-IN" dirty="0"/>
          </a:p>
        </p:txBody>
      </p:sp>
      <p:sp>
        <p:nvSpPr>
          <p:cNvPr id="3" name="Content Placeholder 2">
            <a:extLst>
              <a:ext uri="{FF2B5EF4-FFF2-40B4-BE49-F238E27FC236}">
                <a16:creationId xmlns:a16="http://schemas.microsoft.com/office/drawing/2014/main" id="{A1EFAFE3-2960-6A91-DDD1-C2497AD46C00}"/>
              </a:ext>
            </a:extLst>
          </p:cNvPr>
          <p:cNvSpPr>
            <a:spLocks noGrp="1"/>
          </p:cNvSpPr>
          <p:nvPr>
            <p:ph idx="1"/>
          </p:nvPr>
        </p:nvSpPr>
        <p:spPr>
          <a:xfrm>
            <a:off x="914400" y="2853369"/>
            <a:ext cx="4079988" cy="3088460"/>
          </a:xfrm>
        </p:spPr>
        <p:txBody>
          <a:bodyPr>
            <a:normAutofit/>
          </a:bodyPr>
          <a:lstStyle/>
          <a:p>
            <a:pPr marL="0" indent="0">
              <a:buNone/>
            </a:pPr>
            <a:r>
              <a:rPr lang="en-IN" kern="100" dirty="0">
                <a:effectLst/>
                <a:latin typeface="Calibri" panose="020F0502020204030204" pitchFamily="34" charset="0"/>
                <a:ea typeface="Calibri" panose="020F0502020204030204" pitchFamily="34" charset="0"/>
                <a:cs typeface="Times New Roman" panose="02020603050405020304" pitchFamily="18" charset="0"/>
              </a:rPr>
              <a:t>Visual representation of Duration and IMDB Score in order to understand the relationship between the same.</a:t>
            </a:r>
          </a:p>
        </p:txBody>
      </p:sp>
      <p:pic>
        <p:nvPicPr>
          <p:cNvPr id="4" name="Picture 3">
            <a:extLst>
              <a:ext uri="{FF2B5EF4-FFF2-40B4-BE49-F238E27FC236}">
                <a16:creationId xmlns:a16="http://schemas.microsoft.com/office/drawing/2014/main" id="{90CEEA08-13FB-9015-D211-1338455E55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171794" y="2070137"/>
            <a:ext cx="6546011" cy="3430331"/>
          </a:xfrm>
          <a:prstGeom prst="rect">
            <a:avLst/>
          </a:prstGeom>
          <a:noFill/>
        </p:spPr>
      </p:pic>
      <p:cxnSp>
        <p:nvCxnSpPr>
          <p:cNvPr id="18" name="Straight Connector 17">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9734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695070-E4F9-5B49-28E6-CA4BE2A2EC6E}"/>
              </a:ext>
            </a:extLst>
          </p:cNvPr>
          <p:cNvSpPr>
            <a:spLocks noGrp="1"/>
          </p:cNvSpPr>
          <p:nvPr>
            <p:ph type="title"/>
          </p:nvPr>
        </p:nvSpPr>
        <p:spPr>
          <a:xfrm>
            <a:off x="914400" y="570750"/>
            <a:ext cx="10409208" cy="1387934"/>
          </a:xfrm>
        </p:spPr>
        <p:txBody>
          <a:bodyPr anchor="b">
            <a:normAutofit/>
          </a:bodyPr>
          <a:lstStyle/>
          <a:p>
            <a:r>
              <a:rPr lang="en-IN">
                <a:effectLst/>
                <a:latin typeface="Calibri" panose="020F0502020204030204" pitchFamily="34" charset="0"/>
                <a:ea typeface="Calibri" panose="020F0502020204030204" pitchFamily="34" charset="0"/>
                <a:cs typeface="Times New Roman" panose="02020603050405020304" pitchFamily="18" charset="0"/>
              </a:rPr>
              <a:t>Insights</a:t>
            </a:r>
            <a:endParaRPr lang="en-IN" dirty="0"/>
          </a:p>
        </p:txBody>
      </p:sp>
      <p:cxnSp>
        <p:nvCxnSpPr>
          <p:cNvPr id="14" name="Straight Connector 13">
            <a:extLst>
              <a:ext uri="{FF2B5EF4-FFF2-40B4-BE49-F238E27FC236}">
                <a16:creationId xmlns:a16="http://schemas.microsoft.com/office/drawing/2014/main" id="{E62D3963-2153-4637-96E6-E31BD2CE5D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2307479"/>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15" name="Content Placeholder 2">
            <a:extLst>
              <a:ext uri="{FF2B5EF4-FFF2-40B4-BE49-F238E27FC236}">
                <a16:creationId xmlns:a16="http://schemas.microsoft.com/office/drawing/2014/main" id="{607E5F17-80F1-C7FB-2B1D-FD6BB35EB6F7}"/>
              </a:ext>
            </a:extLst>
          </p:cNvPr>
          <p:cNvGraphicFramePr>
            <a:graphicFrameLocks noGrp="1"/>
          </p:cNvGraphicFramePr>
          <p:nvPr>
            <p:ph idx="1"/>
            <p:extLst>
              <p:ext uri="{D42A27DB-BD31-4B8C-83A1-F6EECF244321}">
                <p14:modId xmlns:p14="http://schemas.microsoft.com/office/powerpoint/2010/main" val="253109794"/>
              </p:ext>
            </p:extLst>
          </p:nvPr>
        </p:nvGraphicFramePr>
        <p:xfrm>
          <a:off x="914400" y="2559050"/>
          <a:ext cx="10363200" cy="3382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72860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E46776-1728-C189-1C6E-EB3C87D0D697}"/>
              </a:ext>
            </a:extLst>
          </p:cNvPr>
          <p:cNvSpPr>
            <a:spLocks noGrp="1"/>
          </p:cNvSpPr>
          <p:nvPr>
            <p:ph type="title"/>
          </p:nvPr>
        </p:nvSpPr>
        <p:spPr>
          <a:xfrm>
            <a:off x="914400" y="1371600"/>
            <a:ext cx="4079987" cy="1314443"/>
          </a:xfrm>
        </p:spPr>
        <p:txBody>
          <a:bodyPr>
            <a:normAutofit/>
          </a:bodyPr>
          <a:lstStyle/>
          <a:p>
            <a:pPr>
              <a:lnSpc>
                <a:spcPct val="90000"/>
              </a:lnSpc>
            </a:pPr>
            <a:r>
              <a:rPr lang="en-IN" sz="2800" b="1" kern="100">
                <a:effectLst/>
                <a:latin typeface="Calibri" panose="020F0502020204030204" pitchFamily="34" charset="0"/>
                <a:ea typeface="Calibri" panose="020F0502020204030204" pitchFamily="34" charset="0"/>
                <a:cs typeface="Times New Roman" panose="02020603050405020304" pitchFamily="18" charset="0"/>
              </a:rPr>
              <a:t>Movie Language Analysis</a:t>
            </a:r>
            <a:br>
              <a:rPr lang="en-IN" sz="2800" kern="100">
                <a:effectLst/>
                <a:latin typeface="Calibri" panose="020F0502020204030204" pitchFamily="34" charset="0"/>
                <a:ea typeface="Calibri" panose="020F0502020204030204" pitchFamily="34" charset="0"/>
                <a:cs typeface="Times New Roman" panose="02020603050405020304" pitchFamily="18" charset="0"/>
              </a:rPr>
            </a:br>
            <a:endParaRPr lang="en-IN" sz="2800"/>
          </a:p>
        </p:txBody>
      </p:sp>
      <p:sp>
        <p:nvSpPr>
          <p:cNvPr id="3" name="Content Placeholder 2">
            <a:extLst>
              <a:ext uri="{FF2B5EF4-FFF2-40B4-BE49-F238E27FC236}">
                <a16:creationId xmlns:a16="http://schemas.microsoft.com/office/drawing/2014/main" id="{8CE96BB7-6349-D883-BB0F-AAFCDFBE32C6}"/>
              </a:ext>
            </a:extLst>
          </p:cNvPr>
          <p:cNvSpPr>
            <a:spLocks noGrp="1"/>
          </p:cNvSpPr>
          <p:nvPr>
            <p:ph idx="1"/>
          </p:nvPr>
        </p:nvSpPr>
        <p:spPr>
          <a:xfrm>
            <a:off x="914400" y="2853369"/>
            <a:ext cx="4079988" cy="3088460"/>
          </a:xfrm>
        </p:spPr>
        <p:txBody>
          <a:bodyPr>
            <a:normAutofit/>
          </a:bodyPr>
          <a:lstStyle/>
          <a:p>
            <a:pPr marL="0" indent="0">
              <a:buNone/>
            </a:pPr>
            <a:r>
              <a:rPr lang="en-IN" kern="100">
                <a:effectLst/>
                <a:latin typeface="Calibri" panose="020F0502020204030204" pitchFamily="34" charset="0"/>
                <a:ea typeface="Calibri" panose="020F0502020204030204" pitchFamily="34" charset="0"/>
                <a:cs typeface="Times New Roman" panose="02020603050405020304" pitchFamily="18" charset="0"/>
              </a:rPr>
              <a:t>Task: To determine the most common languages used in movies and analyse their impact on the IMDB score using descriptive statistics.</a:t>
            </a:r>
          </a:p>
          <a:p>
            <a:pPr marL="0" indent="0">
              <a:buNone/>
            </a:pPr>
            <a:endParaRPr lang="en-IN" dirty="0"/>
          </a:p>
        </p:txBody>
      </p:sp>
      <p:pic>
        <p:nvPicPr>
          <p:cNvPr id="7" name="Graphic 6" descr="Video camera">
            <a:extLst>
              <a:ext uri="{FF2B5EF4-FFF2-40B4-BE49-F238E27FC236}">
                <a16:creationId xmlns:a16="http://schemas.microsoft.com/office/drawing/2014/main" id="{1B142D25-BECD-4EE4-D91A-9E38DC2B2ED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63018" y="643467"/>
            <a:ext cx="5571065" cy="5571065"/>
          </a:xfrm>
          <a:prstGeom prst="rect">
            <a:avLst/>
          </a:prstGeom>
        </p:spPr>
      </p:pic>
      <p:cxnSp>
        <p:nvCxnSpPr>
          <p:cNvPr id="12" name="Straight Connector 11">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8379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6C4B0D-D7B3-9C2A-FCB2-8534AA53D2B7}"/>
              </a:ext>
            </a:extLst>
          </p:cNvPr>
          <p:cNvSpPr>
            <a:spLocks noGrp="1"/>
          </p:cNvSpPr>
          <p:nvPr>
            <p:ph type="title"/>
          </p:nvPr>
        </p:nvSpPr>
        <p:spPr>
          <a:xfrm>
            <a:off x="914400" y="1371600"/>
            <a:ext cx="4079987" cy="1314443"/>
          </a:xfrm>
        </p:spPr>
        <p:txBody>
          <a:bodyPr>
            <a:normAutofit/>
          </a:bodyPr>
          <a:lstStyle/>
          <a:p>
            <a:r>
              <a:rPr lang="en-IN">
                <a:effectLst/>
                <a:latin typeface="Calibri" panose="020F0502020204030204" pitchFamily="34" charset="0"/>
                <a:ea typeface="Calibri" panose="020F0502020204030204" pitchFamily="34" charset="0"/>
                <a:cs typeface="Times New Roman" panose="02020603050405020304" pitchFamily="18" charset="0"/>
              </a:rPr>
              <a:t>Workings</a:t>
            </a:r>
            <a:endParaRPr lang="en-IN" dirty="0"/>
          </a:p>
        </p:txBody>
      </p:sp>
      <p:sp>
        <p:nvSpPr>
          <p:cNvPr id="3" name="Content Placeholder 2">
            <a:extLst>
              <a:ext uri="{FF2B5EF4-FFF2-40B4-BE49-F238E27FC236}">
                <a16:creationId xmlns:a16="http://schemas.microsoft.com/office/drawing/2014/main" id="{B92C841A-5857-3C22-4E1A-9F76A3C9B45A}"/>
              </a:ext>
            </a:extLst>
          </p:cNvPr>
          <p:cNvSpPr>
            <a:spLocks noGrp="1"/>
          </p:cNvSpPr>
          <p:nvPr>
            <p:ph idx="1"/>
          </p:nvPr>
        </p:nvSpPr>
        <p:spPr>
          <a:xfrm>
            <a:off x="914400" y="2853369"/>
            <a:ext cx="4079988" cy="3088460"/>
          </a:xfrm>
        </p:spPr>
        <p:txBody>
          <a:bodyPr>
            <a:normAutofit/>
          </a:bodyPr>
          <a:lstStyle/>
          <a:p>
            <a:pPr marL="0" indent="0">
              <a:buNone/>
            </a:pPr>
            <a:r>
              <a:rPr lang="en-IN">
                <a:effectLst/>
                <a:latin typeface="Calibri" panose="020F0502020204030204" pitchFamily="34" charset="0"/>
                <a:ea typeface="Calibri" panose="020F0502020204030204" pitchFamily="34" charset="0"/>
                <a:cs typeface="Times New Roman" panose="02020603050405020304" pitchFamily="18" charset="0"/>
              </a:rPr>
              <a:t>Calculation of the mean, median, and standard deviation of the IMDB scores for each language.</a:t>
            </a:r>
            <a:endParaRPr lang="en-IN" dirty="0"/>
          </a:p>
        </p:txBody>
      </p:sp>
      <p:pic>
        <p:nvPicPr>
          <p:cNvPr id="4" name="Picture 3">
            <a:extLst>
              <a:ext uri="{FF2B5EF4-FFF2-40B4-BE49-F238E27FC236}">
                <a16:creationId xmlns:a16="http://schemas.microsoft.com/office/drawing/2014/main" id="{9EA9FD26-E95D-8D89-6EBC-D1FFF63AB4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984987" y="288652"/>
            <a:ext cx="5036095" cy="6280695"/>
          </a:xfrm>
          <a:prstGeom prst="rect">
            <a:avLst/>
          </a:prstGeom>
          <a:noFill/>
        </p:spPr>
      </p:pic>
      <p:cxnSp>
        <p:nvCxnSpPr>
          <p:cNvPr id="11" name="Straight Connector 10">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3266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4F3596-CEBD-4AEC-0B5B-F9E78010D2B6}"/>
              </a:ext>
            </a:extLst>
          </p:cNvPr>
          <p:cNvSpPr>
            <a:spLocks noGrp="1"/>
          </p:cNvSpPr>
          <p:nvPr>
            <p:ph type="title"/>
          </p:nvPr>
        </p:nvSpPr>
        <p:spPr>
          <a:xfrm>
            <a:off x="914400" y="1371600"/>
            <a:ext cx="4079987" cy="1314443"/>
          </a:xfrm>
        </p:spPr>
        <p:txBody>
          <a:bodyPr>
            <a:normAutofit/>
          </a:bodyPr>
          <a:lstStyle/>
          <a:p>
            <a:r>
              <a:rPr lang="en-IN">
                <a:effectLst/>
                <a:latin typeface="Calibri" panose="020F0502020204030204" pitchFamily="34" charset="0"/>
                <a:ea typeface="Calibri" panose="020F0502020204030204" pitchFamily="34" charset="0"/>
                <a:cs typeface="Times New Roman" panose="02020603050405020304" pitchFamily="18" charset="0"/>
              </a:rPr>
              <a:t>Workings</a:t>
            </a:r>
            <a:endParaRPr lang="en-IN" dirty="0"/>
          </a:p>
        </p:txBody>
      </p:sp>
      <p:sp>
        <p:nvSpPr>
          <p:cNvPr id="3" name="Content Placeholder 2">
            <a:extLst>
              <a:ext uri="{FF2B5EF4-FFF2-40B4-BE49-F238E27FC236}">
                <a16:creationId xmlns:a16="http://schemas.microsoft.com/office/drawing/2014/main" id="{7282D8C2-75CA-FC84-A469-12383ACFE432}"/>
              </a:ext>
            </a:extLst>
          </p:cNvPr>
          <p:cNvSpPr>
            <a:spLocks noGrp="1"/>
          </p:cNvSpPr>
          <p:nvPr>
            <p:ph idx="1"/>
          </p:nvPr>
        </p:nvSpPr>
        <p:spPr>
          <a:xfrm>
            <a:off x="914400" y="3011406"/>
            <a:ext cx="2771335" cy="3088460"/>
          </a:xfrm>
        </p:spPr>
        <p:txBody>
          <a:bodyPr>
            <a:normAutofit/>
          </a:bodyPr>
          <a:lstStyle/>
          <a:p>
            <a:pPr marL="0" indent="0">
              <a:buNone/>
            </a:pPr>
            <a:r>
              <a:rPr lang="en-IN" dirty="0">
                <a:effectLst/>
                <a:latin typeface="Calibri" panose="020F0502020204030204" pitchFamily="34" charset="0"/>
                <a:ea typeface="Calibri" panose="020F0502020204030204" pitchFamily="34" charset="0"/>
                <a:cs typeface="Times New Roman" panose="02020603050405020304" pitchFamily="18" charset="0"/>
              </a:rPr>
              <a:t>Visual representation of Frequency, mean and median.</a:t>
            </a:r>
            <a:endParaRPr lang="en-IN" dirty="0"/>
          </a:p>
        </p:txBody>
      </p:sp>
      <p:pic>
        <p:nvPicPr>
          <p:cNvPr id="4" name="Picture 3">
            <a:extLst>
              <a:ext uri="{FF2B5EF4-FFF2-40B4-BE49-F238E27FC236}">
                <a16:creationId xmlns:a16="http://schemas.microsoft.com/office/drawing/2014/main" id="{FCACCABE-B7BC-04C7-9430-78DF0DF9FF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878526" y="1764071"/>
            <a:ext cx="7801104" cy="4661159"/>
          </a:xfrm>
          <a:prstGeom prst="rect">
            <a:avLst/>
          </a:prstGeom>
          <a:noFill/>
        </p:spPr>
      </p:pic>
      <p:cxnSp>
        <p:nvCxnSpPr>
          <p:cNvPr id="18" name="Straight Connector 17">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88328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2D0294-4219-ACF8-E5D2-6CEF7C280843}"/>
              </a:ext>
            </a:extLst>
          </p:cNvPr>
          <p:cNvSpPr>
            <a:spLocks noGrp="1"/>
          </p:cNvSpPr>
          <p:nvPr>
            <p:ph type="title"/>
          </p:nvPr>
        </p:nvSpPr>
        <p:spPr>
          <a:xfrm>
            <a:off x="914400" y="570750"/>
            <a:ext cx="9893595" cy="1387934"/>
          </a:xfrm>
        </p:spPr>
        <p:txBody>
          <a:bodyPr anchor="b">
            <a:normAutofit/>
          </a:bodyPr>
          <a:lstStyle/>
          <a:p>
            <a:r>
              <a:rPr lang="en-IN" dirty="0">
                <a:effectLst/>
                <a:latin typeface="Calibri" panose="020F0502020204030204" pitchFamily="34" charset="0"/>
                <a:ea typeface="Calibri" panose="020F0502020204030204" pitchFamily="34" charset="0"/>
                <a:cs typeface="Times New Roman" panose="02020603050405020304" pitchFamily="18" charset="0"/>
              </a:rPr>
              <a:t>Insights</a:t>
            </a:r>
            <a:endParaRPr lang="en-IN" dirty="0"/>
          </a:p>
        </p:txBody>
      </p:sp>
      <p:sp>
        <p:nvSpPr>
          <p:cNvPr id="30" name="Content Placeholder 2">
            <a:extLst>
              <a:ext uri="{FF2B5EF4-FFF2-40B4-BE49-F238E27FC236}">
                <a16:creationId xmlns:a16="http://schemas.microsoft.com/office/drawing/2014/main" id="{CC73CA1C-06FC-5319-FF0A-FDC269E8D46E}"/>
              </a:ext>
            </a:extLst>
          </p:cNvPr>
          <p:cNvSpPr>
            <a:spLocks noGrp="1"/>
          </p:cNvSpPr>
          <p:nvPr>
            <p:ph idx="1"/>
          </p:nvPr>
        </p:nvSpPr>
        <p:spPr>
          <a:xfrm>
            <a:off x="914400" y="2529434"/>
            <a:ext cx="10663311" cy="4039561"/>
          </a:xfrm>
        </p:spPr>
        <p:txBody>
          <a:bodyPr>
            <a:normAutofit lnSpcReduction="10000"/>
          </a:bodyPr>
          <a:lstStyle/>
          <a:p>
            <a:pPr marL="342900" lvl="0" indent="-342900">
              <a:lnSpc>
                <a:spcPct val="110000"/>
              </a:lnSpc>
              <a:buFont typeface="Symbol" panose="05050102010706020507" pitchFamily="18" charset="2"/>
              <a:buChar char=""/>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"English" is the most popular language with total of 3669 movies listed and with the mean IMDB score of 6.42. Here, the mean and median values are almost similar with the standard deviation value of 1.05.</a:t>
            </a:r>
          </a:p>
          <a:p>
            <a:pPr marL="342900" lvl="0" indent="-342900">
              <a:lnSpc>
                <a:spcPct val="110000"/>
              </a:lnSpc>
              <a:buFont typeface="Symbol" panose="05050102010706020507" pitchFamily="18" charset="2"/>
              <a:buChar char=""/>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“Telugu” is the language with highest mean IMDB score of 8.40 with only 1 movie listed.</a:t>
            </a:r>
          </a:p>
          <a:p>
            <a:pPr marL="342900" lvl="0" indent="-342900">
              <a:lnSpc>
                <a:spcPct val="110000"/>
              </a:lnSpc>
              <a:buFont typeface="Symbol" panose="05050102010706020507" pitchFamily="18" charset="2"/>
              <a:buChar char=""/>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"French", "Spanish", "Mandarin", "German", "Japanese" are the languages with almost good number of movies listed and also with average IMDB around 7.34 and also with standard deviation below 1.</a:t>
            </a:r>
          </a:p>
          <a:p>
            <a:pPr marL="342900" lvl="0" indent="-342900">
              <a:lnSpc>
                <a:spcPct val="110000"/>
              </a:lnSpc>
              <a:buFont typeface="Symbol" panose="05050102010706020507" pitchFamily="18" charset="2"/>
              <a:buChar char=""/>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"Filipino", "Maya", "Kazakh", "Telugu", "Aramaic", "Mongolian", "Bosnian", "Hungarian", "Icelandic", "Czech", "Russian", "Zulu", "Dzongkha", "Arabic", "Vietnamese", "Romanian", "Swedish" are the languages with lowest listed movies of 1 and the average IMDB of 7.08.</a:t>
            </a:r>
          </a:p>
          <a:p>
            <a:pPr marL="342900" lvl="0" indent="-342900">
              <a:lnSpc>
                <a:spcPct val="110000"/>
              </a:lnSpc>
              <a:buFont typeface="Symbol" panose="05050102010706020507" pitchFamily="18" charset="2"/>
              <a:buChar char=""/>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The lowest IMDB mean is 4.30 which is of "Bosnian" language with only 1 movie listed.</a:t>
            </a:r>
          </a:p>
          <a:p>
            <a:pPr marL="342900" lvl="0" indent="-342900">
              <a:lnSpc>
                <a:spcPct val="110000"/>
              </a:lnSpc>
              <a:buFont typeface="Symbol" panose="05050102010706020507" pitchFamily="18" charset="2"/>
              <a:buChar char=""/>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The correlation coefficient of the frequency and the mean is -0.192968. </a:t>
            </a:r>
          </a:p>
          <a:p>
            <a:pPr marL="342900" lvl="0" indent="-342900">
              <a:lnSpc>
                <a:spcPct val="110000"/>
              </a:lnSpc>
              <a:spcAft>
                <a:spcPts val="800"/>
              </a:spcAft>
              <a:buFont typeface="Symbol" panose="05050102010706020507" pitchFamily="18" charset="2"/>
              <a:buChar char=""/>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This means that there is a slight tendency for the two variables to move in opposite directions (i.e., when the frequency increases the mean IMDB score decreases), but the relationship is not very strong.</a:t>
            </a:r>
          </a:p>
          <a:p>
            <a:pPr marL="0" indent="0">
              <a:lnSpc>
                <a:spcPct val="110000"/>
              </a:lnSpc>
              <a:buNone/>
            </a:pPr>
            <a:endParaRPr lang="en-IN" sz="900" dirty="0"/>
          </a:p>
        </p:txBody>
      </p:sp>
      <p:cxnSp>
        <p:nvCxnSpPr>
          <p:cNvPr id="10" name="Straight Connector 9">
            <a:extLst>
              <a:ext uri="{FF2B5EF4-FFF2-40B4-BE49-F238E27FC236}">
                <a16:creationId xmlns:a16="http://schemas.microsoft.com/office/drawing/2014/main" id="{E62D3963-2153-4637-96E6-E31BD2CE5D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2307479"/>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274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77084C-90C8-429B-94F6-2680FF4A1913}"/>
              </a:ext>
            </a:extLst>
          </p:cNvPr>
          <p:cNvSpPr>
            <a:spLocks noGrp="1"/>
          </p:cNvSpPr>
          <p:nvPr>
            <p:ph type="title"/>
          </p:nvPr>
        </p:nvSpPr>
        <p:spPr>
          <a:xfrm>
            <a:off x="7353038" y="1371600"/>
            <a:ext cx="3924562" cy="1314443"/>
          </a:xfrm>
        </p:spPr>
        <p:txBody>
          <a:bodyPr>
            <a:normAutofit/>
          </a:bodyPr>
          <a:lstStyle/>
          <a:p>
            <a:r>
              <a:rPr lang="en-IN" b="1">
                <a:effectLst/>
                <a:latin typeface="Calibri" panose="020F0502020204030204" pitchFamily="34" charset="0"/>
                <a:ea typeface="Calibri" panose="020F0502020204030204" pitchFamily="34" charset="0"/>
                <a:cs typeface="Times New Roman" panose="02020603050405020304" pitchFamily="18" charset="0"/>
              </a:rPr>
              <a:t>Director Analysis</a:t>
            </a:r>
            <a:endParaRPr lang="en-IN"/>
          </a:p>
        </p:txBody>
      </p:sp>
      <p:sp>
        <p:nvSpPr>
          <p:cNvPr id="3" name="Content Placeholder 2">
            <a:extLst>
              <a:ext uri="{FF2B5EF4-FFF2-40B4-BE49-F238E27FC236}">
                <a16:creationId xmlns:a16="http://schemas.microsoft.com/office/drawing/2014/main" id="{6195F1DE-4997-747C-736D-DEF517B88FD8}"/>
              </a:ext>
            </a:extLst>
          </p:cNvPr>
          <p:cNvSpPr>
            <a:spLocks noGrp="1"/>
          </p:cNvSpPr>
          <p:nvPr>
            <p:ph idx="1"/>
          </p:nvPr>
        </p:nvSpPr>
        <p:spPr>
          <a:xfrm>
            <a:off x="7353037" y="2853369"/>
            <a:ext cx="3924562" cy="3088460"/>
          </a:xfrm>
        </p:spPr>
        <p:txBody>
          <a:bodyPr>
            <a:normAutofit/>
          </a:bodyPr>
          <a:lstStyle/>
          <a:p>
            <a:pPr marL="0" indent="0">
              <a:buNone/>
            </a:pPr>
            <a:r>
              <a:rPr lang="en-IN" kern="100" dirty="0">
                <a:effectLst/>
                <a:latin typeface="Calibri" panose="020F0502020204030204" pitchFamily="34" charset="0"/>
                <a:ea typeface="Calibri" panose="020F0502020204030204" pitchFamily="34" charset="0"/>
                <a:cs typeface="Times New Roman" panose="02020603050405020304" pitchFamily="18" charset="0"/>
              </a:rPr>
              <a:t>Task: Identify the top directors based on their average IMDB score and analyse their contribution to the success of movies using percentile calculations.</a:t>
            </a:r>
          </a:p>
          <a:p>
            <a:endParaRPr lang="en-IN" dirty="0"/>
          </a:p>
        </p:txBody>
      </p:sp>
      <p:pic>
        <p:nvPicPr>
          <p:cNvPr id="5" name="Picture 4" descr="Film reel and slate">
            <a:extLst>
              <a:ext uri="{FF2B5EF4-FFF2-40B4-BE49-F238E27FC236}">
                <a16:creationId xmlns:a16="http://schemas.microsoft.com/office/drawing/2014/main" id="{848C8259-E0A6-5265-DAF8-A725D980514F}"/>
              </a:ext>
            </a:extLst>
          </p:cNvPr>
          <p:cNvPicPr>
            <a:picLocks noChangeAspect="1"/>
          </p:cNvPicPr>
          <p:nvPr/>
        </p:nvPicPr>
        <p:blipFill rotWithShape="1">
          <a:blip r:embed="rId2"/>
          <a:srcRect l="8479" r="28133" b="-1"/>
          <a:stretch/>
        </p:blipFill>
        <p:spPr>
          <a:xfrm>
            <a:off x="20" y="10"/>
            <a:ext cx="6512527" cy="6857990"/>
          </a:xfrm>
          <a:prstGeom prst="rect">
            <a:avLst/>
          </a:prstGeom>
        </p:spPr>
      </p:pic>
      <p:cxnSp>
        <p:nvCxnSpPr>
          <p:cNvPr id="25" name="Straight Connector 24">
            <a:extLst>
              <a:ext uri="{FF2B5EF4-FFF2-40B4-BE49-F238E27FC236}">
                <a16:creationId xmlns:a16="http://schemas.microsoft.com/office/drawing/2014/main" id="{691422F5-4221-4812-AFD9-5479C6D60A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37121" y="1031005"/>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33635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509AEE-50E2-3A4F-DEFA-EFD7042EB447}"/>
              </a:ext>
            </a:extLst>
          </p:cNvPr>
          <p:cNvSpPr>
            <a:spLocks noGrp="1"/>
          </p:cNvSpPr>
          <p:nvPr>
            <p:ph type="title"/>
          </p:nvPr>
        </p:nvSpPr>
        <p:spPr>
          <a:xfrm>
            <a:off x="914400" y="1371600"/>
            <a:ext cx="4079987" cy="1314443"/>
          </a:xfrm>
        </p:spPr>
        <p:txBody>
          <a:bodyPr>
            <a:normAutofit/>
          </a:bodyPr>
          <a:lstStyle/>
          <a:p>
            <a:r>
              <a:rPr lang="en-IN">
                <a:effectLst/>
                <a:latin typeface="Calibri" panose="020F0502020204030204" pitchFamily="34" charset="0"/>
                <a:ea typeface="Calibri" panose="020F0502020204030204" pitchFamily="34" charset="0"/>
                <a:cs typeface="Times New Roman" panose="02020603050405020304" pitchFamily="18" charset="0"/>
              </a:rPr>
              <a:t>Workings</a:t>
            </a:r>
            <a:endParaRPr lang="en-IN" dirty="0"/>
          </a:p>
        </p:txBody>
      </p:sp>
      <p:sp>
        <p:nvSpPr>
          <p:cNvPr id="3" name="Content Placeholder 2">
            <a:extLst>
              <a:ext uri="{FF2B5EF4-FFF2-40B4-BE49-F238E27FC236}">
                <a16:creationId xmlns:a16="http://schemas.microsoft.com/office/drawing/2014/main" id="{ADA4FF01-6EFE-5770-E4CC-115826A47CA1}"/>
              </a:ext>
            </a:extLst>
          </p:cNvPr>
          <p:cNvSpPr>
            <a:spLocks noGrp="1"/>
          </p:cNvSpPr>
          <p:nvPr>
            <p:ph idx="1"/>
          </p:nvPr>
        </p:nvSpPr>
        <p:spPr>
          <a:xfrm>
            <a:off x="914400" y="2853369"/>
            <a:ext cx="4079988" cy="3088460"/>
          </a:xfrm>
        </p:spPr>
        <p:txBody>
          <a:bodyPr>
            <a:normAutofit/>
          </a:bodyPr>
          <a:lstStyle/>
          <a:p>
            <a:pPr marL="0" indent="0">
              <a:buNone/>
            </a:pPr>
            <a:r>
              <a:rPr lang="en-IN" sz="1900">
                <a:effectLst/>
                <a:latin typeface="Calibri" panose="020F0502020204030204" pitchFamily="34" charset="0"/>
                <a:ea typeface="Calibri" panose="020F0502020204030204" pitchFamily="34" charset="0"/>
                <a:cs typeface="Times New Roman" panose="02020603050405020304" pitchFamily="18" charset="0"/>
              </a:rPr>
              <a:t>Calculation of 90</a:t>
            </a:r>
            <a:r>
              <a:rPr lang="en-IN" sz="1900" baseline="30000">
                <a:effectLst/>
                <a:latin typeface="Calibri" panose="020F0502020204030204" pitchFamily="34" charset="0"/>
                <a:ea typeface="Calibri" panose="020F0502020204030204" pitchFamily="34" charset="0"/>
                <a:cs typeface="Times New Roman" panose="02020603050405020304" pitchFamily="18" charset="0"/>
              </a:rPr>
              <a:t>th</a:t>
            </a:r>
            <a:r>
              <a:rPr lang="en-IN" sz="1900">
                <a:effectLst/>
                <a:latin typeface="Calibri" panose="020F0502020204030204" pitchFamily="34" charset="0"/>
                <a:ea typeface="Calibri" panose="020F0502020204030204" pitchFamily="34" charset="0"/>
                <a:cs typeface="Times New Roman" panose="02020603050405020304" pitchFamily="18" charset="0"/>
              </a:rPr>
              <a:t> percentile based on the “</a:t>
            </a:r>
            <a:r>
              <a:rPr lang="en-IN" sz="1900" err="1">
                <a:effectLst/>
                <a:latin typeface="Calibri" panose="020F0502020204030204" pitchFamily="34" charset="0"/>
                <a:ea typeface="Calibri" panose="020F0502020204030204" pitchFamily="34" charset="0"/>
                <a:cs typeface="Times New Roman" panose="02020603050405020304" pitchFamily="18" charset="0"/>
              </a:rPr>
              <a:t>mean_imdb</a:t>
            </a:r>
            <a:r>
              <a:rPr lang="en-IN" sz="1900">
                <a:effectLst/>
                <a:latin typeface="Calibri" panose="020F0502020204030204" pitchFamily="34" charset="0"/>
                <a:ea typeface="Calibri" panose="020F0502020204030204" pitchFamily="34" charset="0"/>
                <a:cs typeface="Times New Roman" panose="02020603050405020304" pitchFamily="18" charset="0"/>
              </a:rPr>
              <a:t>” ( the calculation of “</a:t>
            </a:r>
            <a:r>
              <a:rPr lang="en-IN" sz="1900" err="1">
                <a:effectLst/>
                <a:latin typeface="Calibri" panose="020F0502020204030204" pitchFamily="34" charset="0"/>
                <a:ea typeface="Calibri" panose="020F0502020204030204" pitchFamily="34" charset="0"/>
                <a:cs typeface="Times New Roman" panose="02020603050405020304" pitchFamily="18" charset="0"/>
              </a:rPr>
              <a:t>mean_imdb</a:t>
            </a:r>
            <a:r>
              <a:rPr lang="en-IN" sz="1900">
                <a:effectLst/>
                <a:latin typeface="Calibri" panose="020F0502020204030204" pitchFamily="34" charset="0"/>
                <a:ea typeface="Calibri" panose="020F0502020204030204" pitchFamily="34" charset="0"/>
                <a:cs typeface="Times New Roman" panose="02020603050405020304" pitchFamily="18" charset="0"/>
              </a:rPr>
              <a:t>” score of each director is not included here as it exceeds more than 1000 rows. Please refer the attached link at the end of this file to access the Excel file having detailed calculations) of each directors.</a:t>
            </a:r>
            <a:endParaRPr lang="en-IN" sz="1900"/>
          </a:p>
        </p:txBody>
      </p:sp>
      <p:pic>
        <p:nvPicPr>
          <p:cNvPr id="4" name="Picture 3">
            <a:extLst>
              <a:ext uri="{FF2B5EF4-FFF2-40B4-BE49-F238E27FC236}">
                <a16:creationId xmlns:a16="http://schemas.microsoft.com/office/drawing/2014/main" id="{8E5EDAF0-1326-885C-A049-577938F126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748569" y="2854475"/>
            <a:ext cx="5799963" cy="1149049"/>
          </a:xfrm>
          <a:prstGeom prst="rect">
            <a:avLst/>
          </a:prstGeom>
          <a:noFill/>
        </p:spPr>
      </p:pic>
      <p:cxnSp>
        <p:nvCxnSpPr>
          <p:cNvPr id="11" name="Straight Connector 10">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65169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84D216-A122-EB6F-584D-BA7E2CC2C97C}"/>
              </a:ext>
            </a:extLst>
          </p:cNvPr>
          <p:cNvSpPr>
            <a:spLocks noGrp="1"/>
          </p:cNvSpPr>
          <p:nvPr>
            <p:ph type="title"/>
          </p:nvPr>
        </p:nvSpPr>
        <p:spPr>
          <a:xfrm>
            <a:off x="872197" y="322347"/>
            <a:ext cx="4079987" cy="1314443"/>
          </a:xfrm>
        </p:spPr>
        <p:txBody>
          <a:bodyPr>
            <a:normAutofit/>
          </a:bodyPr>
          <a:lstStyle/>
          <a:p>
            <a:r>
              <a:rPr lang="en-IN" dirty="0">
                <a:effectLst/>
                <a:latin typeface="Calibri" panose="020F0502020204030204" pitchFamily="34" charset="0"/>
                <a:ea typeface="Calibri" panose="020F0502020204030204" pitchFamily="34" charset="0"/>
                <a:cs typeface="Times New Roman" panose="02020603050405020304" pitchFamily="18" charset="0"/>
              </a:rPr>
              <a:t>Workings</a:t>
            </a:r>
            <a:endParaRPr lang="en-IN" dirty="0"/>
          </a:p>
        </p:txBody>
      </p:sp>
      <p:sp>
        <p:nvSpPr>
          <p:cNvPr id="3" name="Content Placeholder 2">
            <a:extLst>
              <a:ext uri="{FF2B5EF4-FFF2-40B4-BE49-F238E27FC236}">
                <a16:creationId xmlns:a16="http://schemas.microsoft.com/office/drawing/2014/main" id="{475B2B83-9F86-F548-5880-9ADA2026897F}"/>
              </a:ext>
            </a:extLst>
          </p:cNvPr>
          <p:cNvSpPr>
            <a:spLocks noGrp="1"/>
          </p:cNvSpPr>
          <p:nvPr>
            <p:ph idx="1"/>
          </p:nvPr>
        </p:nvSpPr>
        <p:spPr>
          <a:xfrm>
            <a:off x="422029" y="2094792"/>
            <a:ext cx="3041358" cy="3399941"/>
          </a:xfrm>
        </p:spPr>
        <p:txBody>
          <a:bodyPr>
            <a:normAutofit/>
          </a:bodyPr>
          <a:lstStyle/>
          <a:p>
            <a:pPr>
              <a:lnSpc>
                <a:spcPct val="110000"/>
              </a:lnSpc>
              <a:spcAft>
                <a:spcPts val="800"/>
              </a:spcAft>
            </a:pPr>
            <a:r>
              <a:rPr lang="en-IN" sz="1700" kern="100" dirty="0">
                <a:effectLst/>
                <a:latin typeface="Calibri" panose="020F0502020204030204" pitchFamily="34" charset="0"/>
                <a:ea typeface="Calibri" panose="020F0502020204030204" pitchFamily="34" charset="0"/>
                <a:cs typeface="Times New Roman" panose="02020603050405020304" pitchFamily="18" charset="0"/>
              </a:rPr>
              <a:t>The value of 90th percentile is 7.5. This means 90% of the total average IMDB scores falls below 7.5 and only 10% of the average IMDB scores are above this value.</a:t>
            </a:r>
          </a:p>
          <a:p>
            <a:pPr>
              <a:lnSpc>
                <a:spcPct val="110000"/>
              </a:lnSpc>
              <a:spcAft>
                <a:spcPts val="800"/>
              </a:spcAft>
            </a:pPr>
            <a:r>
              <a:rPr lang="en-IN" sz="1700" kern="100" dirty="0">
                <a:effectLst/>
                <a:latin typeface="Calibri" panose="020F0502020204030204" pitchFamily="34" charset="0"/>
                <a:ea typeface="Calibri" panose="020F0502020204030204" pitchFamily="34" charset="0"/>
                <a:cs typeface="Times New Roman" panose="02020603050405020304" pitchFamily="18" charset="0"/>
              </a:rPr>
              <a:t>I consider the directors who falls under this 10% and who have more than 1 movie listed as the top directors.</a:t>
            </a:r>
          </a:p>
          <a:p>
            <a:pPr marL="0" indent="0">
              <a:lnSpc>
                <a:spcPct val="110000"/>
              </a:lnSpc>
              <a:buNone/>
            </a:pPr>
            <a:endParaRPr lang="en-IN" sz="1700" dirty="0"/>
          </a:p>
        </p:txBody>
      </p:sp>
      <p:cxnSp>
        <p:nvCxnSpPr>
          <p:cNvPr id="14" name="Straight Connector 13">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6691F5A-1234-A31B-C274-A61CD357D1B5}"/>
              </a:ext>
            </a:extLst>
          </p:cNvPr>
          <p:cNvPicPr>
            <a:picLocks noChangeAspect="1"/>
          </p:cNvPicPr>
          <p:nvPr/>
        </p:nvPicPr>
        <p:blipFill>
          <a:blip r:embed="rId2"/>
          <a:stretch>
            <a:fillRect/>
          </a:stretch>
        </p:blipFill>
        <p:spPr>
          <a:xfrm>
            <a:off x="3563231" y="1243965"/>
            <a:ext cx="8206740" cy="4770120"/>
          </a:xfrm>
          <a:prstGeom prst="rect">
            <a:avLst/>
          </a:prstGeom>
        </p:spPr>
      </p:pic>
    </p:spTree>
    <p:extLst>
      <p:ext uri="{BB962C8B-B14F-4D97-AF65-F5344CB8AC3E}">
        <p14:creationId xmlns:p14="http://schemas.microsoft.com/office/powerpoint/2010/main" val="3810092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18ABBE-8EB4-0BA8-9036-8CD7F1BF9D94}"/>
              </a:ext>
            </a:extLst>
          </p:cNvPr>
          <p:cNvSpPr>
            <a:spLocks noGrp="1"/>
          </p:cNvSpPr>
          <p:nvPr>
            <p:ph type="title"/>
          </p:nvPr>
        </p:nvSpPr>
        <p:spPr>
          <a:xfrm>
            <a:off x="914401" y="1371600"/>
            <a:ext cx="3943762" cy="1314443"/>
          </a:xfrm>
        </p:spPr>
        <p:txBody>
          <a:bodyPr>
            <a:normAutofit/>
          </a:bodyPr>
          <a:lstStyle/>
          <a:p>
            <a:r>
              <a:rPr lang="en-IN" b="1" dirty="0">
                <a:effectLst/>
                <a:latin typeface="Calibri" panose="020F0502020204030204" pitchFamily="34" charset="0"/>
                <a:ea typeface="Calibri" panose="020F0502020204030204" pitchFamily="34" charset="0"/>
                <a:cs typeface="Times New Roman" panose="02020603050405020304" pitchFamily="18" charset="0"/>
              </a:rPr>
              <a:t>Project Description </a:t>
            </a:r>
            <a:endParaRPr lang="en-IN" dirty="0"/>
          </a:p>
        </p:txBody>
      </p:sp>
      <p:sp>
        <p:nvSpPr>
          <p:cNvPr id="3" name="Content Placeholder 2">
            <a:extLst>
              <a:ext uri="{FF2B5EF4-FFF2-40B4-BE49-F238E27FC236}">
                <a16:creationId xmlns:a16="http://schemas.microsoft.com/office/drawing/2014/main" id="{527266CC-472C-D2C6-C86B-58EEC771AD5A}"/>
              </a:ext>
            </a:extLst>
          </p:cNvPr>
          <p:cNvSpPr>
            <a:spLocks noGrp="1"/>
          </p:cNvSpPr>
          <p:nvPr>
            <p:ph idx="1"/>
          </p:nvPr>
        </p:nvSpPr>
        <p:spPr>
          <a:xfrm>
            <a:off x="914400" y="2853369"/>
            <a:ext cx="3943762" cy="3088460"/>
          </a:xfrm>
        </p:spPr>
        <p:txBody>
          <a:bodyPr>
            <a:normAutofit/>
          </a:bodyPr>
          <a:lstStyle/>
          <a:p>
            <a:pPr marL="0" indent="0">
              <a:buNone/>
            </a:pPr>
            <a:r>
              <a:rPr lang="en-IN" dirty="0">
                <a:effectLst/>
                <a:latin typeface="Calibri" panose="020F0502020204030204" pitchFamily="34" charset="0"/>
                <a:ea typeface="Calibri" panose="020F0502020204030204" pitchFamily="34" charset="0"/>
                <a:cs typeface="Times New Roman" panose="02020603050405020304" pitchFamily="18" charset="0"/>
              </a:rPr>
              <a:t>The objective of this project is to investigate  and understand the reasons behind the success of movies on IMDB.</a:t>
            </a:r>
            <a:endParaRPr lang="en-IN" dirty="0"/>
          </a:p>
        </p:txBody>
      </p:sp>
      <p:pic>
        <p:nvPicPr>
          <p:cNvPr id="5" name="Picture 4" descr="Light bulb on yellow background with sketched light beams and cord">
            <a:extLst>
              <a:ext uri="{FF2B5EF4-FFF2-40B4-BE49-F238E27FC236}">
                <a16:creationId xmlns:a16="http://schemas.microsoft.com/office/drawing/2014/main" id="{80D29CA3-6FB2-6E94-B556-77D03BEF840E}"/>
              </a:ext>
            </a:extLst>
          </p:cNvPr>
          <p:cNvPicPr>
            <a:picLocks noChangeAspect="1"/>
          </p:cNvPicPr>
          <p:nvPr/>
        </p:nvPicPr>
        <p:blipFill rotWithShape="1">
          <a:blip r:embed="rId2"/>
          <a:srcRect l="41598"/>
          <a:stretch/>
        </p:blipFill>
        <p:spPr>
          <a:xfrm>
            <a:off x="5679452" y="10"/>
            <a:ext cx="6512547" cy="6857990"/>
          </a:xfrm>
          <a:prstGeom prst="rect">
            <a:avLst/>
          </a:prstGeom>
        </p:spPr>
      </p:pic>
      <p:cxnSp>
        <p:nvCxnSpPr>
          <p:cNvPr id="11" name="Straight Connector 10">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2629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F14D64-4DA1-FC71-9AA6-C1558152E519}"/>
              </a:ext>
            </a:extLst>
          </p:cNvPr>
          <p:cNvSpPr>
            <a:spLocks noGrp="1"/>
          </p:cNvSpPr>
          <p:nvPr>
            <p:ph type="title"/>
          </p:nvPr>
        </p:nvSpPr>
        <p:spPr>
          <a:xfrm>
            <a:off x="914400" y="258949"/>
            <a:ext cx="4079987" cy="1314443"/>
          </a:xfrm>
        </p:spPr>
        <p:txBody>
          <a:bodyPr>
            <a:normAutofit/>
          </a:bodyPr>
          <a:lstStyle/>
          <a:p>
            <a:r>
              <a:rPr lang="en-IN" dirty="0">
                <a:effectLst/>
                <a:latin typeface="Calibri" panose="020F0502020204030204" pitchFamily="34" charset="0"/>
                <a:ea typeface="Calibri" panose="020F0502020204030204" pitchFamily="34" charset="0"/>
                <a:cs typeface="Times New Roman" panose="02020603050405020304" pitchFamily="18" charset="0"/>
              </a:rPr>
              <a:t>Workings</a:t>
            </a:r>
            <a:endParaRPr lang="en-IN" dirty="0"/>
          </a:p>
        </p:txBody>
      </p:sp>
      <p:sp>
        <p:nvSpPr>
          <p:cNvPr id="3" name="Content Placeholder 2">
            <a:extLst>
              <a:ext uri="{FF2B5EF4-FFF2-40B4-BE49-F238E27FC236}">
                <a16:creationId xmlns:a16="http://schemas.microsoft.com/office/drawing/2014/main" id="{45ACB7B3-F03B-EBE0-25DD-ED3D1475FB7E}"/>
              </a:ext>
            </a:extLst>
          </p:cNvPr>
          <p:cNvSpPr>
            <a:spLocks noGrp="1"/>
          </p:cNvSpPr>
          <p:nvPr>
            <p:ph idx="1"/>
          </p:nvPr>
        </p:nvSpPr>
        <p:spPr>
          <a:xfrm>
            <a:off x="912019" y="1270605"/>
            <a:ext cx="8164736" cy="3088460"/>
          </a:xfrm>
        </p:spPr>
        <p:txBody>
          <a:bodyPr>
            <a:normAutofit/>
          </a:bodyPr>
          <a:lstStyle/>
          <a:p>
            <a:pPr marL="0" indent="0">
              <a:buNone/>
            </a:pPr>
            <a:r>
              <a:rPr lang="en-IN" dirty="0">
                <a:effectLst/>
                <a:latin typeface="Calibri" panose="020F0502020204030204" pitchFamily="34" charset="0"/>
                <a:ea typeface="Calibri" panose="020F0502020204030204" pitchFamily="34" charset="0"/>
                <a:cs typeface="Times New Roman" panose="02020603050405020304" pitchFamily="18" charset="0"/>
              </a:rPr>
              <a:t>Visual representation of Top Directors.</a:t>
            </a:r>
          </a:p>
          <a:p>
            <a:pPr marL="0" indent="0">
              <a:buNone/>
            </a:pPr>
            <a:endParaRPr lang="en-IN" dirty="0"/>
          </a:p>
        </p:txBody>
      </p:sp>
      <p:cxnSp>
        <p:nvCxnSpPr>
          <p:cNvPr id="11" name="Straight Connector 10">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AD7B59B-DC90-6675-13AB-AFD818A675D5}"/>
              </a:ext>
            </a:extLst>
          </p:cNvPr>
          <p:cNvPicPr>
            <a:picLocks noChangeAspect="1"/>
          </p:cNvPicPr>
          <p:nvPr/>
        </p:nvPicPr>
        <p:blipFill>
          <a:blip r:embed="rId2"/>
          <a:stretch>
            <a:fillRect/>
          </a:stretch>
        </p:blipFill>
        <p:spPr>
          <a:xfrm>
            <a:off x="255270" y="1803054"/>
            <a:ext cx="11681460" cy="4610100"/>
          </a:xfrm>
          <a:prstGeom prst="rect">
            <a:avLst/>
          </a:prstGeom>
        </p:spPr>
      </p:pic>
    </p:spTree>
    <p:extLst>
      <p:ext uri="{BB962C8B-B14F-4D97-AF65-F5344CB8AC3E}">
        <p14:creationId xmlns:p14="http://schemas.microsoft.com/office/powerpoint/2010/main" val="33642966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63F27BC-7079-4FF7-8F7C-ABC82FA3C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C9998A-F9D8-A83D-7923-A10DA5AB3D15}"/>
              </a:ext>
            </a:extLst>
          </p:cNvPr>
          <p:cNvSpPr>
            <a:spLocks noGrp="1"/>
          </p:cNvSpPr>
          <p:nvPr>
            <p:ph type="title"/>
          </p:nvPr>
        </p:nvSpPr>
        <p:spPr>
          <a:xfrm>
            <a:off x="914400" y="1371600"/>
            <a:ext cx="5181600" cy="1314443"/>
          </a:xfrm>
        </p:spPr>
        <p:txBody>
          <a:bodyPr>
            <a:normAutofit/>
          </a:bodyPr>
          <a:lstStyle/>
          <a:p>
            <a:r>
              <a:rPr lang="en-IN">
                <a:effectLst/>
                <a:latin typeface="Calibri" panose="020F0502020204030204" pitchFamily="34" charset="0"/>
                <a:ea typeface="Calibri" panose="020F0502020204030204" pitchFamily="34" charset="0"/>
                <a:cs typeface="Times New Roman" panose="02020603050405020304" pitchFamily="18" charset="0"/>
              </a:rPr>
              <a:t>Insights</a:t>
            </a:r>
            <a:endParaRPr lang="en-IN"/>
          </a:p>
        </p:txBody>
      </p:sp>
      <p:sp>
        <p:nvSpPr>
          <p:cNvPr id="3" name="Content Placeholder 2">
            <a:extLst>
              <a:ext uri="{FF2B5EF4-FFF2-40B4-BE49-F238E27FC236}">
                <a16:creationId xmlns:a16="http://schemas.microsoft.com/office/drawing/2014/main" id="{D7478EC5-18A3-D198-696A-56B527F6AB63}"/>
              </a:ext>
            </a:extLst>
          </p:cNvPr>
          <p:cNvSpPr>
            <a:spLocks noGrp="1"/>
          </p:cNvSpPr>
          <p:nvPr>
            <p:ph idx="1"/>
          </p:nvPr>
        </p:nvSpPr>
        <p:spPr>
          <a:xfrm>
            <a:off x="856617" y="2402602"/>
            <a:ext cx="5065881" cy="3406754"/>
          </a:xfrm>
        </p:spPr>
        <p:txBody>
          <a:bodyPr>
            <a:normAutofit/>
          </a:bodyPr>
          <a:lstStyle/>
          <a:p>
            <a:pPr marL="342900" lvl="0" indent="-342900">
              <a:lnSpc>
                <a:spcPct val="110000"/>
              </a:lnSpc>
              <a:buFont typeface="Symbol" panose="05050102010706020507" pitchFamily="18" charset="2"/>
              <a:buChar char=""/>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"Christopher Nolan", "Sam Mendes" has the highest “</a:t>
            </a:r>
            <a:r>
              <a:rPr lang="en-IN" sz="1600" kern="100" dirty="0" err="1">
                <a:effectLst/>
                <a:latin typeface="Calibri" panose="020F0502020204030204" pitchFamily="34" charset="0"/>
                <a:ea typeface="Calibri" panose="020F0502020204030204" pitchFamily="34" charset="0"/>
                <a:cs typeface="Times New Roman" panose="02020603050405020304" pitchFamily="18" charset="0"/>
              </a:rPr>
              <a:t>mean_imdb</a:t>
            </a: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 score of 8.43 with 3 and 8 movies listed respectively.</a:t>
            </a:r>
          </a:p>
          <a:p>
            <a:pPr marL="342900" lvl="0" indent="-342900">
              <a:lnSpc>
                <a:spcPct val="110000"/>
              </a:lnSpc>
              <a:buFont typeface="Symbol" panose="05050102010706020507" pitchFamily="18" charset="2"/>
              <a:buChar char=""/>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The maximum number movies listed within the top directors list is 25, which is of director "Rob Marshall" with “</a:t>
            </a:r>
            <a:r>
              <a:rPr lang="en-IN" sz="1600" kern="100" dirty="0" err="1">
                <a:effectLst/>
                <a:latin typeface="Calibri" panose="020F0502020204030204" pitchFamily="34" charset="0"/>
                <a:ea typeface="Calibri" panose="020F0502020204030204" pitchFamily="34" charset="0"/>
                <a:cs typeface="Times New Roman" panose="02020603050405020304" pitchFamily="18" charset="0"/>
              </a:rPr>
              <a:t>mean_imdb</a:t>
            </a: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 score of 7.54.</a:t>
            </a:r>
          </a:p>
          <a:p>
            <a:pPr marL="342900" lvl="0" indent="-342900">
              <a:lnSpc>
                <a:spcPct val="110000"/>
              </a:lnSpc>
              <a:spcAft>
                <a:spcPts val="800"/>
              </a:spcAft>
              <a:buFont typeface="Symbol" panose="05050102010706020507" pitchFamily="18" charset="2"/>
              <a:buChar char=""/>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The correlation coefficient value between the frequency and “</a:t>
            </a:r>
            <a:r>
              <a:rPr lang="en-IN" sz="1600" kern="100" dirty="0" err="1">
                <a:effectLst/>
                <a:latin typeface="Calibri" panose="020F0502020204030204" pitchFamily="34" charset="0"/>
                <a:ea typeface="Calibri" panose="020F0502020204030204" pitchFamily="34" charset="0"/>
                <a:cs typeface="Times New Roman" panose="02020603050405020304" pitchFamily="18" charset="0"/>
              </a:rPr>
              <a:t>mean_imdb</a:t>
            </a: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 is  -0.0478, which indicates a slight negative correlation between the same.</a:t>
            </a:r>
          </a:p>
          <a:p>
            <a:pPr>
              <a:lnSpc>
                <a:spcPct val="110000"/>
              </a:lnSpc>
            </a:pPr>
            <a:endParaRPr lang="en-IN" sz="1400" dirty="0"/>
          </a:p>
        </p:txBody>
      </p:sp>
      <p:pic>
        <p:nvPicPr>
          <p:cNvPr id="5" name="Picture 4" descr="Metal tic-tac-toe game pieces">
            <a:extLst>
              <a:ext uri="{FF2B5EF4-FFF2-40B4-BE49-F238E27FC236}">
                <a16:creationId xmlns:a16="http://schemas.microsoft.com/office/drawing/2014/main" id="{047D661E-302E-8307-28B9-98F6E4AC224A}"/>
              </a:ext>
            </a:extLst>
          </p:cNvPr>
          <p:cNvPicPr>
            <a:picLocks noChangeAspect="1"/>
          </p:cNvPicPr>
          <p:nvPr/>
        </p:nvPicPr>
        <p:blipFill rotWithShape="1">
          <a:blip r:embed="rId2"/>
          <a:srcRect l="5717" r="19284" b="1"/>
          <a:stretch/>
        </p:blipFill>
        <p:spPr>
          <a:xfrm>
            <a:off x="6524941" y="980759"/>
            <a:ext cx="4810442" cy="4810442"/>
          </a:xfrm>
          <a:custGeom>
            <a:avLst/>
            <a:gdLst/>
            <a:ahLst/>
            <a:cxnLst/>
            <a:rect l="l" t="t" r="r" b="b"/>
            <a:pathLst>
              <a:path w="5610348" h="5610348">
                <a:moveTo>
                  <a:pt x="2805174" y="0"/>
                </a:moveTo>
                <a:cubicBezTo>
                  <a:pt x="4354429" y="0"/>
                  <a:pt x="5610348" y="1255919"/>
                  <a:pt x="5610348" y="2805174"/>
                </a:cubicBezTo>
                <a:cubicBezTo>
                  <a:pt x="5610348" y="4354429"/>
                  <a:pt x="4354429" y="5610348"/>
                  <a:pt x="2805174" y="5610348"/>
                </a:cubicBezTo>
                <a:cubicBezTo>
                  <a:pt x="1255919" y="5610348"/>
                  <a:pt x="0" y="4354429"/>
                  <a:pt x="0" y="2805174"/>
                </a:cubicBezTo>
                <a:cubicBezTo>
                  <a:pt x="0" y="1255919"/>
                  <a:pt x="1255919" y="0"/>
                  <a:pt x="2805174" y="0"/>
                </a:cubicBezTo>
                <a:close/>
              </a:path>
            </a:pathLst>
          </a:custGeom>
        </p:spPr>
      </p:pic>
      <p:cxnSp>
        <p:nvCxnSpPr>
          <p:cNvPr id="27" name="Straight Connector 26">
            <a:extLst>
              <a:ext uri="{FF2B5EF4-FFF2-40B4-BE49-F238E27FC236}">
                <a16:creationId xmlns:a16="http://schemas.microsoft.com/office/drawing/2014/main" id="{7DC0D673-1F99-4297-849B-F821ED3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08946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7C1B43-CC37-A4A5-8672-4E2BA67EBFEC}"/>
              </a:ext>
            </a:extLst>
          </p:cNvPr>
          <p:cNvSpPr>
            <a:spLocks noGrp="1"/>
          </p:cNvSpPr>
          <p:nvPr>
            <p:ph type="title"/>
          </p:nvPr>
        </p:nvSpPr>
        <p:spPr>
          <a:xfrm>
            <a:off x="914400" y="1371600"/>
            <a:ext cx="4079987" cy="1314443"/>
          </a:xfrm>
        </p:spPr>
        <p:txBody>
          <a:bodyPr>
            <a:normAutofit/>
          </a:bodyPr>
          <a:lstStyle/>
          <a:p>
            <a:r>
              <a:rPr lang="en-IN" b="1">
                <a:effectLst/>
                <a:latin typeface="Calibri" panose="020F0502020204030204" pitchFamily="34" charset="0"/>
                <a:ea typeface="Calibri" panose="020F0502020204030204" pitchFamily="34" charset="0"/>
                <a:cs typeface="Times New Roman" panose="02020603050405020304" pitchFamily="18" charset="0"/>
              </a:rPr>
              <a:t>Budget Analysis</a:t>
            </a:r>
            <a:endParaRPr lang="en-IN" dirty="0"/>
          </a:p>
        </p:txBody>
      </p:sp>
      <p:sp>
        <p:nvSpPr>
          <p:cNvPr id="3" name="Content Placeholder 2">
            <a:extLst>
              <a:ext uri="{FF2B5EF4-FFF2-40B4-BE49-F238E27FC236}">
                <a16:creationId xmlns:a16="http://schemas.microsoft.com/office/drawing/2014/main" id="{110C52F2-AD94-9B6F-4C35-B0D2595D43A5}"/>
              </a:ext>
            </a:extLst>
          </p:cNvPr>
          <p:cNvSpPr>
            <a:spLocks noGrp="1"/>
          </p:cNvSpPr>
          <p:nvPr>
            <p:ph idx="1"/>
          </p:nvPr>
        </p:nvSpPr>
        <p:spPr>
          <a:xfrm>
            <a:off x="914400" y="2853369"/>
            <a:ext cx="4079988" cy="3088460"/>
          </a:xfrm>
        </p:spPr>
        <p:txBody>
          <a:bodyPr>
            <a:normAutofit/>
          </a:bodyPr>
          <a:lstStyle/>
          <a:p>
            <a:pPr marL="0" indent="0">
              <a:buNone/>
            </a:pPr>
            <a:r>
              <a:rPr lang="en-IN" kern="100">
                <a:effectLst/>
                <a:latin typeface="Calibri" panose="020F0502020204030204" pitchFamily="34" charset="0"/>
                <a:ea typeface="Calibri" panose="020F0502020204030204" pitchFamily="34" charset="0"/>
                <a:cs typeface="Times New Roman" panose="02020603050405020304" pitchFamily="18" charset="0"/>
              </a:rPr>
              <a:t>Task: Understanding the relationship between movie budgets and their financial success.</a:t>
            </a:r>
          </a:p>
          <a:p>
            <a:endParaRPr lang="en-IN" dirty="0"/>
          </a:p>
        </p:txBody>
      </p:sp>
      <p:pic>
        <p:nvPicPr>
          <p:cNvPr id="7" name="Graphic 6" descr="Money">
            <a:extLst>
              <a:ext uri="{FF2B5EF4-FFF2-40B4-BE49-F238E27FC236}">
                <a16:creationId xmlns:a16="http://schemas.microsoft.com/office/drawing/2014/main" id="{851C66C4-4B9E-7F3D-D966-A5483D15A4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63018" y="643467"/>
            <a:ext cx="5571065" cy="5571065"/>
          </a:xfrm>
          <a:prstGeom prst="rect">
            <a:avLst/>
          </a:prstGeom>
        </p:spPr>
      </p:pic>
      <p:cxnSp>
        <p:nvCxnSpPr>
          <p:cNvPr id="12" name="Straight Connector 11">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96518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5F910-FD8C-DE5D-431A-46827A36544C}"/>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Workings</a:t>
            </a:r>
            <a:endParaRPr lang="en-IN"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D67B2587-4450-FC10-9FDC-E3A111FAEA0C}"/>
              </a:ext>
            </a:extLst>
          </p:cNvPr>
          <p:cNvSpPr>
            <a:spLocks noGrp="1"/>
          </p:cNvSpPr>
          <p:nvPr>
            <p:ph idx="1"/>
          </p:nvPr>
        </p:nvSpPr>
        <p:spPr/>
        <p:txBody>
          <a:bodyPr/>
          <a:lstStyle/>
          <a:p>
            <a:pPr marL="0" indent="0">
              <a:buNone/>
            </a:pPr>
            <a:r>
              <a:rPr lang="en-US" dirty="0">
                <a:latin typeface="Calibri" panose="020F0502020204030204" pitchFamily="34" charset="0"/>
                <a:cs typeface="Calibri" panose="020F0502020204030204" pitchFamily="34" charset="0"/>
              </a:rPr>
              <a:t>Calculation of Correlation Coefficient between “Budget” and “Gross Earnings”.</a:t>
            </a:r>
            <a:endParaRPr lang="en-IN"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E00352A1-5410-0B1A-1765-B63E2A4422B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2514" y="3694552"/>
            <a:ext cx="9845616" cy="1065093"/>
          </a:xfrm>
          <a:prstGeom prst="rect">
            <a:avLst/>
          </a:prstGeom>
          <a:noFill/>
          <a:ln>
            <a:noFill/>
          </a:ln>
        </p:spPr>
      </p:pic>
    </p:spTree>
    <p:extLst>
      <p:ext uri="{BB962C8B-B14F-4D97-AF65-F5344CB8AC3E}">
        <p14:creationId xmlns:p14="http://schemas.microsoft.com/office/powerpoint/2010/main" val="13232851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758B51-2709-2AFA-3230-0604E0B9C9EA}"/>
              </a:ext>
            </a:extLst>
          </p:cNvPr>
          <p:cNvSpPr>
            <a:spLocks noGrp="1"/>
          </p:cNvSpPr>
          <p:nvPr>
            <p:ph type="title"/>
          </p:nvPr>
        </p:nvSpPr>
        <p:spPr>
          <a:xfrm>
            <a:off x="990600" y="172313"/>
            <a:ext cx="4079987" cy="1314443"/>
          </a:xfrm>
        </p:spPr>
        <p:txBody>
          <a:bodyPr>
            <a:normAutofit/>
          </a:bodyPr>
          <a:lstStyle/>
          <a:p>
            <a:r>
              <a:rPr lang="en-US" dirty="0">
                <a:latin typeface="Calibri" panose="020F0502020204030204" pitchFamily="34" charset="0"/>
                <a:cs typeface="Calibri" panose="020F0502020204030204" pitchFamily="34" charset="0"/>
              </a:rPr>
              <a:t>Workings</a:t>
            </a:r>
            <a:endParaRPr lang="en-IN"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72F20312-0C46-D6DC-3D84-A54DFEB82A0D}"/>
              </a:ext>
            </a:extLst>
          </p:cNvPr>
          <p:cNvSpPr>
            <a:spLocks noGrp="1"/>
          </p:cNvSpPr>
          <p:nvPr>
            <p:ph idx="1"/>
          </p:nvPr>
        </p:nvSpPr>
        <p:spPr>
          <a:xfrm>
            <a:off x="521407" y="1884770"/>
            <a:ext cx="1499164" cy="3088460"/>
          </a:xfrm>
        </p:spPr>
        <p:txBody>
          <a:bodyPr>
            <a:normAutofit/>
          </a:bodyPr>
          <a:lstStyle/>
          <a:p>
            <a:pPr marL="0" indent="0">
              <a:buNone/>
            </a:pPr>
            <a:r>
              <a:rPr lang="en-IN" dirty="0">
                <a:effectLst/>
                <a:latin typeface="Calibri" panose="020F0502020204030204" pitchFamily="34" charset="0"/>
                <a:ea typeface="Calibri" panose="020F0502020204030204" pitchFamily="34" charset="0"/>
                <a:cs typeface="Times New Roman" panose="02020603050405020304" pitchFamily="18" charset="0"/>
              </a:rPr>
              <a:t>Scatterplot showing the relationship between Budget and Gross Earnings.</a:t>
            </a:r>
          </a:p>
          <a:p>
            <a:pPr marL="0" indent="0">
              <a:buNone/>
            </a:pPr>
            <a:endParaRPr lang="en-IN" dirty="0"/>
          </a:p>
        </p:txBody>
      </p:sp>
      <p:pic>
        <p:nvPicPr>
          <p:cNvPr id="4" name="Picture 3">
            <a:extLst>
              <a:ext uri="{FF2B5EF4-FFF2-40B4-BE49-F238E27FC236}">
                <a16:creationId xmlns:a16="http://schemas.microsoft.com/office/drawing/2014/main" id="{3EF042D3-64ED-3C58-B1CD-4CA1E46A9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541977" y="1683708"/>
            <a:ext cx="9171519" cy="4356471"/>
          </a:xfrm>
          <a:prstGeom prst="rect">
            <a:avLst/>
          </a:prstGeom>
          <a:noFill/>
        </p:spPr>
      </p:pic>
      <p:cxnSp>
        <p:nvCxnSpPr>
          <p:cNvPr id="11" name="Straight Connector 10">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1360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17BF95-7D53-74CE-A4EC-8B3389C907FF}"/>
              </a:ext>
            </a:extLst>
          </p:cNvPr>
          <p:cNvSpPr>
            <a:spLocks noGrp="1"/>
          </p:cNvSpPr>
          <p:nvPr>
            <p:ph type="title"/>
          </p:nvPr>
        </p:nvSpPr>
        <p:spPr>
          <a:xfrm>
            <a:off x="914400" y="1371600"/>
            <a:ext cx="4079987" cy="1314443"/>
          </a:xfrm>
        </p:spPr>
        <p:txBody>
          <a:bodyPr>
            <a:normAutofit/>
          </a:bodyPr>
          <a:lstStyle/>
          <a:p>
            <a:r>
              <a:rPr lang="en-IN">
                <a:effectLst/>
                <a:latin typeface="Calibri" panose="020F0502020204030204" pitchFamily="34" charset="0"/>
                <a:ea typeface="Calibri" panose="020F0502020204030204" pitchFamily="34" charset="0"/>
                <a:cs typeface="Times New Roman" panose="02020603050405020304" pitchFamily="18" charset="0"/>
              </a:rPr>
              <a:t>Insights</a:t>
            </a:r>
            <a:endParaRPr lang="en-IN" dirty="0"/>
          </a:p>
        </p:txBody>
      </p:sp>
      <p:pic>
        <p:nvPicPr>
          <p:cNvPr id="10" name="Picture 9" descr="A magnifying glass and graph&#10;&#10;Description automatically generated">
            <a:extLst>
              <a:ext uri="{FF2B5EF4-FFF2-40B4-BE49-F238E27FC236}">
                <a16:creationId xmlns:a16="http://schemas.microsoft.com/office/drawing/2014/main" id="{A1873F3C-CF12-BDF4-92D2-8272C2F97A7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748569" y="862516"/>
            <a:ext cx="5799963" cy="5132966"/>
          </a:xfrm>
          <a:prstGeom prst="rect">
            <a:avLst/>
          </a:prstGeom>
        </p:spPr>
      </p:pic>
      <p:cxnSp>
        <p:nvCxnSpPr>
          <p:cNvPr id="19" name="Straight Connector 18">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D772C45D-59A3-893E-657E-E4067500D17F}"/>
              </a:ext>
            </a:extLst>
          </p:cNvPr>
          <p:cNvGraphicFramePr>
            <a:graphicFrameLocks noGrp="1"/>
          </p:cNvGraphicFramePr>
          <p:nvPr>
            <p:ph idx="1"/>
            <p:extLst>
              <p:ext uri="{D42A27DB-BD31-4B8C-83A1-F6EECF244321}">
                <p14:modId xmlns:p14="http://schemas.microsoft.com/office/powerpoint/2010/main" val="3919638386"/>
              </p:ext>
            </p:extLst>
          </p:nvPr>
        </p:nvGraphicFramePr>
        <p:xfrm>
          <a:off x="643468" y="2315130"/>
          <a:ext cx="5105101" cy="33260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031747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26C077-FB5C-3BDF-4A58-328554262A11}"/>
              </a:ext>
            </a:extLst>
          </p:cNvPr>
          <p:cNvSpPr>
            <a:spLocks noGrp="1"/>
          </p:cNvSpPr>
          <p:nvPr>
            <p:ph type="title"/>
          </p:nvPr>
        </p:nvSpPr>
        <p:spPr>
          <a:xfrm>
            <a:off x="914401" y="1371600"/>
            <a:ext cx="3943762" cy="1314443"/>
          </a:xfrm>
        </p:spPr>
        <p:txBody>
          <a:bodyPr>
            <a:normAutofit/>
          </a:bodyPr>
          <a:lstStyle/>
          <a:p>
            <a:r>
              <a:rPr lang="en-IN" b="1">
                <a:effectLst/>
                <a:latin typeface="Calibri" panose="020F0502020204030204" pitchFamily="34" charset="0"/>
                <a:ea typeface="Calibri" panose="020F0502020204030204" pitchFamily="34" charset="0"/>
                <a:cs typeface="Times New Roman" panose="02020603050405020304" pitchFamily="18" charset="0"/>
              </a:rPr>
              <a:t>Profit Analysis</a:t>
            </a:r>
            <a:endParaRPr lang="en-IN" dirty="0"/>
          </a:p>
        </p:txBody>
      </p:sp>
      <p:sp>
        <p:nvSpPr>
          <p:cNvPr id="3" name="Content Placeholder 2">
            <a:extLst>
              <a:ext uri="{FF2B5EF4-FFF2-40B4-BE49-F238E27FC236}">
                <a16:creationId xmlns:a16="http://schemas.microsoft.com/office/drawing/2014/main" id="{8C87170C-FCBD-B0FE-D847-533907C58704}"/>
              </a:ext>
            </a:extLst>
          </p:cNvPr>
          <p:cNvSpPr>
            <a:spLocks noGrp="1"/>
          </p:cNvSpPr>
          <p:nvPr>
            <p:ph idx="1"/>
          </p:nvPr>
        </p:nvSpPr>
        <p:spPr>
          <a:xfrm>
            <a:off x="914400" y="2853369"/>
            <a:ext cx="3943762" cy="3088460"/>
          </a:xfrm>
        </p:spPr>
        <p:txBody>
          <a:bodyPr>
            <a:normAutofit/>
          </a:bodyPr>
          <a:lstStyle/>
          <a:p>
            <a:pPr marL="0" indent="0">
              <a:buNone/>
            </a:pPr>
            <a:r>
              <a:rPr lang="en-IN" kern="100">
                <a:effectLst/>
                <a:latin typeface="Calibri" panose="020F0502020204030204" pitchFamily="34" charset="0"/>
                <a:ea typeface="Calibri" panose="020F0502020204030204" pitchFamily="34" charset="0"/>
                <a:cs typeface="Times New Roman" panose="02020603050405020304" pitchFamily="18" charset="0"/>
              </a:rPr>
              <a:t>Task: To calculate the profit margin (gross earnings - budget) for each movie and identify the movies with the highest profit margin.</a:t>
            </a:r>
          </a:p>
          <a:p>
            <a:pPr marL="0" indent="0">
              <a:buNone/>
            </a:pPr>
            <a:endParaRPr lang="en-IN" dirty="0"/>
          </a:p>
        </p:txBody>
      </p:sp>
      <p:pic>
        <p:nvPicPr>
          <p:cNvPr id="5" name="Picture 4" descr="Magnifying glass showing decling performance">
            <a:extLst>
              <a:ext uri="{FF2B5EF4-FFF2-40B4-BE49-F238E27FC236}">
                <a16:creationId xmlns:a16="http://schemas.microsoft.com/office/drawing/2014/main" id="{0BDDA643-DCC2-CF22-6571-58C10804D67A}"/>
              </a:ext>
            </a:extLst>
          </p:cNvPr>
          <p:cNvPicPr>
            <a:picLocks noChangeAspect="1"/>
          </p:cNvPicPr>
          <p:nvPr/>
        </p:nvPicPr>
        <p:blipFill rotWithShape="1">
          <a:blip r:embed="rId2"/>
          <a:srcRect l="3024" r="33587" b="-1"/>
          <a:stretch/>
        </p:blipFill>
        <p:spPr>
          <a:xfrm>
            <a:off x="5679452" y="10"/>
            <a:ext cx="6512547" cy="6857990"/>
          </a:xfrm>
          <a:prstGeom prst="rect">
            <a:avLst/>
          </a:prstGeom>
        </p:spPr>
      </p:pic>
      <p:cxnSp>
        <p:nvCxnSpPr>
          <p:cNvPr id="11" name="Straight Connector 10">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8905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90D72C-E9C0-BF10-AD58-B7F9FF25753B}"/>
              </a:ext>
            </a:extLst>
          </p:cNvPr>
          <p:cNvSpPr>
            <a:spLocks noGrp="1"/>
          </p:cNvSpPr>
          <p:nvPr>
            <p:ph type="title"/>
          </p:nvPr>
        </p:nvSpPr>
        <p:spPr>
          <a:xfrm>
            <a:off x="914400" y="1371600"/>
            <a:ext cx="4079987" cy="1314443"/>
          </a:xfrm>
        </p:spPr>
        <p:txBody>
          <a:bodyPr>
            <a:normAutofit/>
          </a:bodyPr>
          <a:lstStyle/>
          <a:p>
            <a:r>
              <a:rPr lang="en-IN">
                <a:effectLst/>
                <a:latin typeface="Calibri" panose="020F0502020204030204" pitchFamily="34" charset="0"/>
                <a:ea typeface="Calibri" panose="020F0502020204030204" pitchFamily="34" charset="0"/>
                <a:cs typeface="Times New Roman" panose="02020603050405020304" pitchFamily="18" charset="0"/>
              </a:rPr>
              <a:t>Workings</a:t>
            </a:r>
            <a:endParaRPr lang="en-IN" dirty="0"/>
          </a:p>
        </p:txBody>
      </p:sp>
      <p:sp>
        <p:nvSpPr>
          <p:cNvPr id="3" name="Content Placeholder 2">
            <a:extLst>
              <a:ext uri="{FF2B5EF4-FFF2-40B4-BE49-F238E27FC236}">
                <a16:creationId xmlns:a16="http://schemas.microsoft.com/office/drawing/2014/main" id="{636E52CF-CC80-24BC-436A-9A12A37AB8AE}"/>
              </a:ext>
            </a:extLst>
          </p:cNvPr>
          <p:cNvSpPr>
            <a:spLocks noGrp="1"/>
          </p:cNvSpPr>
          <p:nvPr>
            <p:ph idx="1"/>
          </p:nvPr>
        </p:nvSpPr>
        <p:spPr>
          <a:xfrm>
            <a:off x="914400" y="2853369"/>
            <a:ext cx="4079988" cy="3088460"/>
          </a:xfrm>
        </p:spPr>
        <p:txBody>
          <a:bodyPr>
            <a:normAutofit/>
          </a:bodyPr>
          <a:lstStyle/>
          <a:p>
            <a:pPr marL="0" indent="0">
              <a:buNone/>
            </a:pPr>
            <a:r>
              <a:rPr lang="en-IN" kern="100" dirty="0">
                <a:effectLst/>
                <a:latin typeface="Calibri" panose="020F0502020204030204" pitchFamily="34" charset="0"/>
                <a:ea typeface="Calibri" panose="020F0502020204030204" pitchFamily="34" charset="0"/>
                <a:cs typeface="Times New Roman" panose="02020603050405020304" pitchFamily="18" charset="0"/>
              </a:rPr>
              <a:t>Calculation of Top 5 movies having highest profits.</a:t>
            </a:r>
          </a:p>
          <a:p>
            <a:pPr marL="0" indent="0">
              <a:buNone/>
            </a:pPr>
            <a:endParaRPr lang="en-IN" dirty="0"/>
          </a:p>
        </p:txBody>
      </p:sp>
      <p:pic>
        <p:nvPicPr>
          <p:cNvPr id="4" name="Picture 3">
            <a:extLst>
              <a:ext uri="{FF2B5EF4-FFF2-40B4-BE49-F238E27FC236}">
                <a16:creationId xmlns:a16="http://schemas.microsoft.com/office/drawing/2014/main" id="{2ED1F65A-8210-62FA-9942-85B6FE9852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748569" y="2582593"/>
            <a:ext cx="5799963" cy="1692812"/>
          </a:xfrm>
          <a:prstGeom prst="rect">
            <a:avLst/>
          </a:prstGeom>
          <a:noFill/>
        </p:spPr>
      </p:pic>
      <p:cxnSp>
        <p:nvCxnSpPr>
          <p:cNvPr id="11" name="Straight Connector 10">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0045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E16252-70AA-8F6B-BE13-FF1EAB43EE6D}"/>
              </a:ext>
            </a:extLst>
          </p:cNvPr>
          <p:cNvSpPr>
            <a:spLocks noGrp="1"/>
          </p:cNvSpPr>
          <p:nvPr>
            <p:ph type="title"/>
          </p:nvPr>
        </p:nvSpPr>
        <p:spPr>
          <a:xfrm>
            <a:off x="831955" y="372594"/>
            <a:ext cx="4079987" cy="1314443"/>
          </a:xfrm>
        </p:spPr>
        <p:txBody>
          <a:bodyPr>
            <a:normAutofit/>
          </a:bodyPr>
          <a:lstStyle/>
          <a:p>
            <a:r>
              <a:rPr lang="en-IN" dirty="0">
                <a:effectLst/>
                <a:latin typeface="Calibri" panose="020F0502020204030204" pitchFamily="34" charset="0"/>
                <a:ea typeface="Calibri" panose="020F0502020204030204" pitchFamily="34" charset="0"/>
                <a:cs typeface="Times New Roman" panose="02020603050405020304" pitchFamily="18" charset="0"/>
              </a:rPr>
              <a:t>Workings</a:t>
            </a:r>
            <a:endParaRPr lang="en-IN" dirty="0"/>
          </a:p>
        </p:txBody>
      </p:sp>
      <p:sp>
        <p:nvSpPr>
          <p:cNvPr id="3" name="Content Placeholder 2">
            <a:extLst>
              <a:ext uri="{FF2B5EF4-FFF2-40B4-BE49-F238E27FC236}">
                <a16:creationId xmlns:a16="http://schemas.microsoft.com/office/drawing/2014/main" id="{A23DB782-3032-9048-80B7-1877C96BE98D}"/>
              </a:ext>
            </a:extLst>
          </p:cNvPr>
          <p:cNvSpPr>
            <a:spLocks noGrp="1"/>
          </p:cNvSpPr>
          <p:nvPr>
            <p:ph idx="1"/>
          </p:nvPr>
        </p:nvSpPr>
        <p:spPr>
          <a:xfrm>
            <a:off x="747371" y="2343072"/>
            <a:ext cx="1825590" cy="3088460"/>
          </a:xfrm>
        </p:spPr>
        <p:txBody>
          <a:bodyPr>
            <a:normAutofit/>
          </a:bodyPr>
          <a:lstStyle/>
          <a:p>
            <a:pPr marL="0" indent="0">
              <a:buNone/>
            </a:pPr>
            <a:r>
              <a:rPr lang="en-US" dirty="0">
                <a:latin typeface="Calibri" panose="020F0502020204030204" pitchFamily="34" charset="0"/>
                <a:cs typeface="Calibri" panose="020F0502020204030204" pitchFamily="34" charset="0"/>
              </a:rPr>
              <a:t>Visual representation of Top 5 movies having highest profits.</a:t>
            </a:r>
          </a:p>
        </p:txBody>
      </p:sp>
      <p:pic>
        <p:nvPicPr>
          <p:cNvPr id="4" name="Picture 3">
            <a:extLst>
              <a:ext uri="{FF2B5EF4-FFF2-40B4-BE49-F238E27FC236}">
                <a16:creationId xmlns:a16="http://schemas.microsoft.com/office/drawing/2014/main" id="{6BE52CFA-D0BE-D6B7-801C-4EC8EC66F3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320331" y="1907253"/>
            <a:ext cx="8192854" cy="3707266"/>
          </a:xfrm>
          <a:prstGeom prst="rect">
            <a:avLst/>
          </a:prstGeom>
          <a:noFill/>
        </p:spPr>
      </p:pic>
      <p:cxnSp>
        <p:nvCxnSpPr>
          <p:cNvPr id="11" name="Straight Connector 10">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9341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637580D-1176-4083-A9A1-BD8ED0899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BC42C3-71B0-6620-6ED6-6BB540DBDD45}"/>
              </a:ext>
            </a:extLst>
          </p:cNvPr>
          <p:cNvSpPr>
            <a:spLocks noGrp="1"/>
          </p:cNvSpPr>
          <p:nvPr>
            <p:ph type="title"/>
          </p:nvPr>
        </p:nvSpPr>
        <p:spPr>
          <a:xfrm>
            <a:off x="1734411" y="1249326"/>
            <a:ext cx="9669008" cy="1139911"/>
          </a:xfrm>
        </p:spPr>
        <p:txBody>
          <a:bodyPr>
            <a:normAutofit/>
          </a:bodyPr>
          <a:lstStyle/>
          <a:p>
            <a:pPr algn="r"/>
            <a:r>
              <a:rPr lang="en-IN">
                <a:effectLst/>
                <a:latin typeface="Calibri" panose="020F0502020204030204" pitchFamily="34" charset="0"/>
                <a:ea typeface="Calibri" panose="020F0502020204030204" pitchFamily="34" charset="0"/>
                <a:cs typeface="Times New Roman" panose="02020603050405020304" pitchFamily="18" charset="0"/>
              </a:rPr>
              <a:t>Insights</a:t>
            </a:r>
            <a:endParaRPr lang="en-IN"/>
          </a:p>
        </p:txBody>
      </p:sp>
      <p:cxnSp>
        <p:nvCxnSpPr>
          <p:cNvPr id="11" name="Straight Connector 10">
            <a:extLst>
              <a:ext uri="{FF2B5EF4-FFF2-40B4-BE49-F238E27FC236}">
                <a16:creationId xmlns:a16="http://schemas.microsoft.com/office/drawing/2014/main" id="{0E3AD75E-1A77-4E2E-BFE0-452AC51936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79149"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2C7196D-A7BA-20FB-8048-A5A99D0802A3}"/>
              </a:ext>
            </a:extLst>
          </p:cNvPr>
          <p:cNvGraphicFramePr>
            <a:graphicFrameLocks noGrp="1"/>
          </p:cNvGraphicFramePr>
          <p:nvPr>
            <p:ph idx="1"/>
            <p:extLst>
              <p:ext uri="{D42A27DB-BD31-4B8C-83A1-F6EECF244321}">
                <p14:modId xmlns:p14="http://schemas.microsoft.com/office/powerpoint/2010/main" val="3252452047"/>
              </p:ext>
            </p:extLst>
          </p:nvPr>
        </p:nvGraphicFramePr>
        <p:xfrm>
          <a:off x="914400" y="2607562"/>
          <a:ext cx="10363200" cy="33344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85122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8EE42F0-2470-417A-8666-6E3266FEB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8105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Magnifying glass showing decling performance">
            <a:extLst>
              <a:ext uri="{FF2B5EF4-FFF2-40B4-BE49-F238E27FC236}">
                <a16:creationId xmlns:a16="http://schemas.microsoft.com/office/drawing/2014/main" id="{085ED816-D308-9571-095D-DCBE96FB5C32}"/>
              </a:ext>
            </a:extLst>
          </p:cNvPr>
          <p:cNvPicPr>
            <a:picLocks noChangeAspect="1"/>
          </p:cNvPicPr>
          <p:nvPr/>
        </p:nvPicPr>
        <p:blipFill rotWithShape="1">
          <a:blip r:embed="rId2">
            <a:alphaModFix amt="40000"/>
          </a:blip>
          <a:srcRect r="24003" b="-1"/>
          <a:stretch/>
        </p:blipFill>
        <p:spPr>
          <a:xfrm>
            <a:off x="2553" y="10"/>
            <a:ext cx="7807947" cy="6857990"/>
          </a:xfrm>
          <a:prstGeom prst="rect">
            <a:avLst/>
          </a:prstGeom>
        </p:spPr>
      </p:pic>
      <p:sp>
        <p:nvSpPr>
          <p:cNvPr id="2" name="Title 1">
            <a:extLst>
              <a:ext uri="{FF2B5EF4-FFF2-40B4-BE49-F238E27FC236}">
                <a16:creationId xmlns:a16="http://schemas.microsoft.com/office/drawing/2014/main" id="{63FAA4AC-FC4F-3019-5955-330E4B175932}"/>
              </a:ext>
            </a:extLst>
          </p:cNvPr>
          <p:cNvSpPr>
            <a:spLocks noGrp="1"/>
          </p:cNvSpPr>
          <p:nvPr>
            <p:ph type="title"/>
          </p:nvPr>
        </p:nvSpPr>
        <p:spPr>
          <a:xfrm>
            <a:off x="914400" y="1371600"/>
            <a:ext cx="5181600" cy="4111315"/>
          </a:xfrm>
        </p:spPr>
        <p:txBody>
          <a:bodyPr anchor="b">
            <a:normAutofit/>
          </a:bodyPr>
          <a:lstStyle/>
          <a:p>
            <a:r>
              <a:rPr lang="en-IN" b="1" kern="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Approach </a:t>
            </a:r>
            <a:br>
              <a:rPr lang="en-IN" kern="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br>
            <a:endParaRPr lang="en-IN" dirty="0">
              <a:solidFill>
                <a:srgbClr val="FFFFFF"/>
              </a:solidFill>
            </a:endParaRPr>
          </a:p>
        </p:txBody>
      </p:sp>
      <p:sp>
        <p:nvSpPr>
          <p:cNvPr id="8" name="Content Placeholder 2">
            <a:extLst>
              <a:ext uri="{FF2B5EF4-FFF2-40B4-BE49-F238E27FC236}">
                <a16:creationId xmlns:a16="http://schemas.microsoft.com/office/drawing/2014/main" id="{C92AF8F7-9E3D-F74F-CA9B-94A39B9909AA}"/>
              </a:ext>
            </a:extLst>
          </p:cNvPr>
          <p:cNvSpPr>
            <a:spLocks noGrp="1"/>
          </p:cNvSpPr>
          <p:nvPr>
            <p:ph idx="1"/>
          </p:nvPr>
        </p:nvSpPr>
        <p:spPr>
          <a:xfrm>
            <a:off x="8595360" y="1001864"/>
            <a:ext cx="2757913" cy="4939965"/>
          </a:xfrm>
        </p:spPr>
        <p:txBody>
          <a:bodyPr>
            <a:normAutofit/>
          </a:bodyPr>
          <a:lstStyle/>
          <a:p>
            <a:pPr marL="342900" lvl="0" indent="-342900">
              <a:lnSpc>
                <a:spcPct val="110000"/>
              </a:lnSpc>
              <a:buFont typeface="Symbol" panose="05050102010706020507" pitchFamily="18" charset="2"/>
              <a:buChar char=""/>
            </a:pPr>
            <a:r>
              <a:rPr lang="en-IN" sz="1300" u="sng" kern="100" dirty="0">
                <a:effectLst/>
                <a:latin typeface="Calibri" panose="020F0502020204030204" pitchFamily="34" charset="0"/>
                <a:ea typeface="Calibri" panose="020F0502020204030204" pitchFamily="34" charset="0"/>
                <a:cs typeface="Times New Roman" panose="02020603050405020304" pitchFamily="18" charset="0"/>
              </a:rPr>
              <a:t>Data cleaning and wrangling</a:t>
            </a:r>
            <a:endParaRPr lang="en-IN" sz="13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0000"/>
              </a:lnSpc>
              <a:buFont typeface="+mj-lt"/>
              <a:buAutoNum type="arabicPeriod"/>
            </a:pPr>
            <a:r>
              <a:rPr lang="en-IN" sz="1300" kern="100" dirty="0">
                <a:effectLst/>
                <a:latin typeface="Calibri" panose="020F0502020204030204" pitchFamily="34" charset="0"/>
                <a:ea typeface="Calibri" panose="020F0502020204030204" pitchFamily="34" charset="0"/>
                <a:cs typeface="Times New Roman" panose="02020603050405020304" pitchFamily="18" charset="0"/>
              </a:rPr>
              <a:t>Identifying and Removing Irrelevant Columns ( From the perspective of the planned analysis)</a:t>
            </a:r>
          </a:p>
          <a:p>
            <a:pPr marL="342900" lvl="0" indent="-342900">
              <a:lnSpc>
                <a:spcPct val="110000"/>
              </a:lnSpc>
              <a:buFont typeface="+mj-lt"/>
              <a:buAutoNum type="arabicPeriod"/>
            </a:pPr>
            <a:r>
              <a:rPr lang="en-IN" sz="1300" kern="100" dirty="0">
                <a:effectLst/>
                <a:latin typeface="Calibri" panose="020F0502020204030204" pitchFamily="34" charset="0"/>
                <a:ea typeface="Calibri" panose="020F0502020204030204" pitchFamily="34" charset="0"/>
                <a:cs typeface="Times New Roman" panose="02020603050405020304" pitchFamily="18" charset="0"/>
              </a:rPr>
              <a:t>Removed duplicate records.</a:t>
            </a:r>
          </a:p>
          <a:p>
            <a:pPr marL="342900" lvl="0" indent="-342900">
              <a:lnSpc>
                <a:spcPct val="110000"/>
              </a:lnSpc>
              <a:buFont typeface="+mj-lt"/>
              <a:buAutoNum type="arabicPeriod"/>
            </a:pPr>
            <a:r>
              <a:rPr lang="en-IN" sz="1300" kern="100" dirty="0">
                <a:effectLst/>
                <a:latin typeface="Calibri" panose="020F0502020204030204" pitchFamily="34" charset="0"/>
                <a:ea typeface="Calibri" panose="020F0502020204030204" pitchFamily="34" charset="0"/>
                <a:cs typeface="Times New Roman" panose="02020603050405020304" pitchFamily="18" charset="0"/>
              </a:rPr>
              <a:t>Removed rows with potential null values with the view to maintain data quality and accuracy.</a:t>
            </a:r>
          </a:p>
          <a:p>
            <a:pPr marL="342900" lvl="0" indent="-342900">
              <a:lnSpc>
                <a:spcPct val="110000"/>
              </a:lnSpc>
              <a:buFont typeface="+mj-lt"/>
              <a:buAutoNum type="arabicPeriod"/>
            </a:pPr>
            <a:r>
              <a:rPr lang="en-IN" sz="1300" kern="100" dirty="0">
                <a:effectLst/>
                <a:latin typeface="Calibri" panose="020F0502020204030204" pitchFamily="34" charset="0"/>
                <a:ea typeface="Calibri" panose="020F0502020204030204" pitchFamily="34" charset="0"/>
                <a:cs typeface="Times New Roman" panose="02020603050405020304" pitchFamily="18" charset="0"/>
              </a:rPr>
              <a:t>Calculated the profit for each movie by subtracting gross collection from the budget.</a:t>
            </a:r>
          </a:p>
          <a:p>
            <a:pPr marL="342900" lvl="0" indent="-342900">
              <a:lnSpc>
                <a:spcPct val="110000"/>
              </a:lnSpc>
              <a:spcAft>
                <a:spcPts val="800"/>
              </a:spcAft>
              <a:buFont typeface="Symbol" panose="05050102010706020507" pitchFamily="18" charset="2"/>
              <a:buChar char=""/>
            </a:pPr>
            <a:r>
              <a:rPr lang="en-IN" sz="1300" u="sng" kern="100" dirty="0">
                <a:effectLst/>
                <a:latin typeface="Calibri" panose="020F0502020204030204" pitchFamily="34" charset="0"/>
                <a:ea typeface="Calibri" panose="020F0502020204030204" pitchFamily="34" charset="0"/>
                <a:cs typeface="Times New Roman" panose="02020603050405020304" pitchFamily="18" charset="0"/>
              </a:rPr>
              <a:t>Assumption</a:t>
            </a:r>
            <a:r>
              <a:rPr lang="en-IN" sz="1300" kern="100" dirty="0">
                <a:effectLst/>
                <a:latin typeface="Calibri" panose="020F0502020204030204" pitchFamily="34" charset="0"/>
                <a:ea typeface="Calibri" panose="020F0502020204030204" pitchFamily="34" charset="0"/>
                <a:cs typeface="Times New Roman" panose="02020603050405020304" pitchFamily="18" charset="0"/>
              </a:rPr>
              <a:t>: Assumed columns that represents the currency are in terms of Rupees.</a:t>
            </a:r>
          </a:p>
        </p:txBody>
      </p:sp>
      <p:cxnSp>
        <p:nvCxnSpPr>
          <p:cNvPr id="13" name="Straight Connector 12">
            <a:extLst>
              <a:ext uri="{FF2B5EF4-FFF2-40B4-BE49-F238E27FC236}">
                <a16:creationId xmlns:a16="http://schemas.microsoft.com/office/drawing/2014/main" id="{2B808FA7-8D8C-4B9F-8206-75CF6103109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582869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4797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C3A15D-D4F5-AC9F-B87A-DE61DAE666B2}"/>
              </a:ext>
            </a:extLst>
          </p:cNvPr>
          <p:cNvSpPr>
            <a:spLocks noGrp="1"/>
          </p:cNvSpPr>
          <p:nvPr>
            <p:ph type="title"/>
          </p:nvPr>
        </p:nvSpPr>
        <p:spPr>
          <a:xfrm>
            <a:off x="914400" y="1371600"/>
            <a:ext cx="4079987" cy="1314443"/>
          </a:xfrm>
        </p:spPr>
        <p:txBody>
          <a:bodyPr>
            <a:normAutofit/>
          </a:bodyPr>
          <a:lstStyle/>
          <a:p>
            <a:r>
              <a:rPr lang="en-IN" b="1" kern="100">
                <a:effectLst/>
                <a:latin typeface="Calibri" panose="020F0502020204030204" pitchFamily="34" charset="0"/>
                <a:ea typeface="Calibri" panose="020F0502020204030204" pitchFamily="34" charset="0"/>
                <a:cs typeface="Times New Roman" panose="02020603050405020304" pitchFamily="18" charset="0"/>
              </a:rPr>
              <a:t>Critic Analysis</a:t>
            </a:r>
            <a:br>
              <a:rPr lang="en-IN" kern="10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D2E03E38-F53F-3DFC-C693-4D92BEB33FC6}"/>
              </a:ext>
            </a:extLst>
          </p:cNvPr>
          <p:cNvSpPr>
            <a:spLocks noGrp="1"/>
          </p:cNvSpPr>
          <p:nvPr>
            <p:ph idx="1"/>
          </p:nvPr>
        </p:nvSpPr>
        <p:spPr>
          <a:xfrm>
            <a:off x="914400" y="2853369"/>
            <a:ext cx="4079988" cy="3088460"/>
          </a:xfrm>
        </p:spPr>
        <p:txBody>
          <a:bodyPr>
            <a:normAutofit/>
          </a:bodyPr>
          <a:lstStyle/>
          <a:p>
            <a:pPr marL="0" indent="0">
              <a:buNone/>
            </a:pPr>
            <a:r>
              <a:rPr lang="en-IN" kern="100" dirty="0">
                <a:effectLst/>
                <a:latin typeface="Calibri" panose="020F0502020204030204" pitchFamily="34" charset="0"/>
                <a:ea typeface="Calibri" panose="020F0502020204030204" pitchFamily="34" charset="0"/>
                <a:cs typeface="Times New Roman" panose="02020603050405020304" pitchFamily="18" charset="0"/>
              </a:rPr>
              <a:t>Task: To understand the relationship between “</a:t>
            </a:r>
            <a:r>
              <a:rPr lang="en-IN" kern="100" dirty="0" err="1">
                <a:effectLst/>
                <a:latin typeface="Calibri" panose="020F0502020204030204" pitchFamily="34" charset="0"/>
                <a:ea typeface="Calibri" panose="020F0502020204030204" pitchFamily="34" charset="0"/>
                <a:cs typeface="Times New Roman" panose="02020603050405020304" pitchFamily="18" charset="0"/>
              </a:rPr>
              <a:t>num_critic_for_reviews</a:t>
            </a:r>
            <a:r>
              <a:rPr lang="en-IN" kern="100" dirty="0">
                <a:effectLst/>
                <a:latin typeface="Calibri" panose="020F0502020204030204" pitchFamily="34" charset="0"/>
                <a:ea typeface="Calibri" panose="020F0502020204030204" pitchFamily="34" charset="0"/>
                <a:cs typeface="Times New Roman" panose="02020603050405020304" pitchFamily="18" charset="0"/>
              </a:rPr>
              <a:t>” and “</a:t>
            </a:r>
            <a:r>
              <a:rPr lang="en-IN" kern="100" dirty="0" err="1">
                <a:effectLst/>
                <a:latin typeface="Calibri" panose="020F0502020204030204" pitchFamily="34" charset="0"/>
                <a:ea typeface="Calibri" panose="020F0502020204030204" pitchFamily="34" charset="0"/>
                <a:cs typeface="Times New Roman" panose="02020603050405020304" pitchFamily="18" charset="0"/>
              </a:rPr>
              <a:t>imdb_score</a:t>
            </a:r>
            <a:r>
              <a:rPr lang="en-IN" kern="100" dirty="0">
                <a:effectLst/>
                <a:latin typeface="Calibri" panose="020F0502020204030204" pitchFamily="34" charset="0"/>
                <a:ea typeface="Calibri" panose="020F0502020204030204" pitchFamily="34" charset="0"/>
                <a:cs typeface="Times New Roman" panose="02020603050405020304" pitchFamily="18" charset="0"/>
              </a:rPr>
              <a:t>”.</a:t>
            </a:r>
          </a:p>
          <a:p>
            <a:pPr marL="0" indent="0">
              <a:buNone/>
            </a:pPr>
            <a:endParaRPr lang="en-IN" dirty="0"/>
          </a:p>
        </p:txBody>
      </p:sp>
      <p:pic>
        <p:nvPicPr>
          <p:cNvPr id="7" name="Graphic 6" descr="Cheers">
            <a:extLst>
              <a:ext uri="{FF2B5EF4-FFF2-40B4-BE49-F238E27FC236}">
                <a16:creationId xmlns:a16="http://schemas.microsoft.com/office/drawing/2014/main" id="{BA677918-C47B-368C-A084-678F8E1B68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63018" y="643467"/>
            <a:ext cx="5571065" cy="5571065"/>
          </a:xfrm>
          <a:prstGeom prst="rect">
            <a:avLst/>
          </a:prstGeom>
        </p:spPr>
      </p:pic>
      <p:cxnSp>
        <p:nvCxnSpPr>
          <p:cNvPr id="12" name="Straight Connector 11">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38519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1BEB32-2DCB-514A-A7C2-C8F0E5307290}"/>
              </a:ext>
            </a:extLst>
          </p:cNvPr>
          <p:cNvSpPr>
            <a:spLocks noGrp="1"/>
          </p:cNvSpPr>
          <p:nvPr>
            <p:ph type="title"/>
          </p:nvPr>
        </p:nvSpPr>
        <p:spPr>
          <a:xfrm>
            <a:off x="914400" y="1371600"/>
            <a:ext cx="4079987" cy="1314443"/>
          </a:xfrm>
        </p:spPr>
        <p:txBody>
          <a:bodyPr>
            <a:normAutofit/>
          </a:bodyPr>
          <a:lstStyle/>
          <a:p>
            <a:r>
              <a:rPr lang="en-IN">
                <a:effectLst/>
                <a:latin typeface="Calibri" panose="020F0502020204030204" pitchFamily="34" charset="0"/>
                <a:ea typeface="Calibri" panose="020F0502020204030204" pitchFamily="34" charset="0"/>
                <a:cs typeface="Times New Roman" panose="02020603050405020304" pitchFamily="18" charset="0"/>
              </a:rPr>
              <a:t>Workings</a:t>
            </a:r>
            <a:endParaRPr lang="en-IN" dirty="0"/>
          </a:p>
        </p:txBody>
      </p:sp>
      <p:sp>
        <p:nvSpPr>
          <p:cNvPr id="3" name="Content Placeholder 2">
            <a:extLst>
              <a:ext uri="{FF2B5EF4-FFF2-40B4-BE49-F238E27FC236}">
                <a16:creationId xmlns:a16="http://schemas.microsoft.com/office/drawing/2014/main" id="{46BB32C0-3499-99D7-FB03-19C961ACDD88}"/>
              </a:ext>
            </a:extLst>
          </p:cNvPr>
          <p:cNvSpPr>
            <a:spLocks noGrp="1"/>
          </p:cNvSpPr>
          <p:nvPr>
            <p:ph idx="1"/>
          </p:nvPr>
        </p:nvSpPr>
        <p:spPr>
          <a:xfrm>
            <a:off x="990600" y="2739340"/>
            <a:ext cx="10488637" cy="542793"/>
          </a:xfrm>
        </p:spPr>
        <p:txBody>
          <a:bodyPr>
            <a:normAutofit/>
          </a:bodyPr>
          <a:lstStyle/>
          <a:p>
            <a:pPr marL="0" marR="0" indent="0" rtl="0">
              <a:buNone/>
            </a:pPr>
            <a:r>
              <a:rPr lang="en-IN" dirty="0">
                <a:effectLst/>
                <a:latin typeface="Calibri" panose="020F0502020204030204" pitchFamily="34" charset="0"/>
                <a:ea typeface="Calibri" panose="020F0502020204030204" pitchFamily="34" charset="0"/>
                <a:cs typeface="Calibri" panose="020F0502020204030204" pitchFamily="34" charset="0"/>
              </a:rPr>
              <a:t>Calculation of correlation coefficient between </a:t>
            </a:r>
            <a:r>
              <a:rPr lang="en-US" i="0" u="none" strike="noStrike" kern="100" baseline="0" dirty="0">
                <a:latin typeface="Calibri" panose="020F0502020204030204" pitchFamily="34" charset="0"/>
                <a:cs typeface="Calibri" panose="020F0502020204030204" pitchFamily="34" charset="0"/>
              </a:rPr>
              <a:t>“</a:t>
            </a:r>
            <a:r>
              <a:rPr lang="en-US" i="0" u="none" strike="noStrike" kern="100" baseline="0" dirty="0" err="1">
                <a:latin typeface="Calibri" panose="020F0502020204030204" pitchFamily="34" charset="0"/>
                <a:cs typeface="Calibri" panose="020F0502020204030204" pitchFamily="34" charset="0"/>
              </a:rPr>
              <a:t>num_critic_for_reviews</a:t>
            </a:r>
            <a:r>
              <a:rPr lang="en-US" i="0" u="none" strike="noStrike" kern="100" baseline="0" dirty="0">
                <a:latin typeface="Calibri" panose="020F0502020204030204" pitchFamily="34" charset="0"/>
                <a:cs typeface="Calibri" panose="020F0502020204030204" pitchFamily="34" charset="0"/>
              </a:rPr>
              <a:t>” and “</a:t>
            </a:r>
            <a:r>
              <a:rPr lang="en-US" i="0" u="none" strike="noStrike" kern="100" baseline="0" dirty="0" err="1">
                <a:latin typeface="Calibri" panose="020F0502020204030204" pitchFamily="34" charset="0"/>
                <a:cs typeface="Calibri" panose="020F0502020204030204" pitchFamily="34" charset="0"/>
              </a:rPr>
              <a:t>imdb_score</a:t>
            </a:r>
            <a:r>
              <a:rPr lang="en-US" i="0" u="none" strike="noStrike" kern="100" baseline="0" dirty="0">
                <a:latin typeface="Calibri" panose="020F0502020204030204" pitchFamily="34" charset="0"/>
                <a:cs typeface="Calibri" panose="020F0502020204030204" pitchFamily="34" charset="0"/>
              </a:rPr>
              <a:t>”.</a:t>
            </a:r>
          </a:p>
        </p:txBody>
      </p:sp>
      <p:pic>
        <p:nvPicPr>
          <p:cNvPr id="4" name="Picture 3">
            <a:extLst>
              <a:ext uri="{FF2B5EF4-FFF2-40B4-BE49-F238E27FC236}">
                <a16:creationId xmlns:a16="http://schemas.microsoft.com/office/drawing/2014/main" id="{CD3BDB3E-7EBF-D1EB-3343-9CDB18DC3C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802229" y="3754805"/>
            <a:ext cx="6587541" cy="542793"/>
          </a:xfrm>
          <a:prstGeom prst="rect">
            <a:avLst/>
          </a:prstGeom>
          <a:noFill/>
        </p:spPr>
      </p:pic>
      <p:cxnSp>
        <p:nvCxnSpPr>
          <p:cNvPr id="21" name="Straight Connector 20">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90848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D910A3-8DAA-CCFF-70F7-E1F759FEFF3D}"/>
              </a:ext>
            </a:extLst>
          </p:cNvPr>
          <p:cNvSpPr>
            <a:spLocks noGrp="1"/>
          </p:cNvSpPr>
          <p:nvPr>
            <p:ph type="title"/>
          </p:nvPr>
        </p:nvSpPr>
        <p:spPr>
          <a:xfrm>
            <a:off x="914400" y="1371600"/>
            <a:ext cx="4079987" cy="1314443"/>
          </a:xfrm>
        </p:spPr>
        <p:txBody>
          <a:bodyPr>
            <a:normAutofit/>
          </a:bodyPr>
          <a:lstStyle/>
          <a:p>
            <a:r>
              <a:rPr lang="en-IN">
                <a:effectLst/>
                <a:latin typeface="Calibri" panose="020F0502020204030204" pitchFamily="34" charset="0"/>
                <a:ea typeface="Calibri" panose="020F0502020204030204" pitchFamily="34" charset="0"/>
                <a:cs typeface="Times New Roman" panose="02020603050405020304" pitchFamily="18" charset="0"/>
              </a:rPr>
              <a:t>Workings</a:t>
            </a:r>
            <a:endParaRPr lang="en-IN" dirty="0"/>
          </a:p>
        </p:txBody>
      </p:sp>
      <p:sp>
        <p:nvSpPr>
          <p:cNvPr id="3" name="Content Placeholder 2">
            <a:extLst>
              <a:ext uri="{FF2B5EF4-FFF2-40B4-BE49-F238E27FC236}">
                <a16:creationId xmlns:a16="http://schemas.microsoft.com/office/drawing/2014/main" id="{42C0C6CC-4AB0-088B-56DA-C38C7F68CE41}"/>
              </a:ext>
            </a:extLst>
          </p:cNvPr>
          <p:cNvSpPr>
            <a:spLocks noGrp="1"/>
          </p:cNvSpPr>
          <p:nvPr>
            <p:ph idx="1"/>
          </p:nvPr>
        </p:nvSpPr>
        <p:spPr>
          <a:xfrm>
            <a:off x="914400" y="2853369"/>
            <a:ext cx="4079988" cy="3088460"/>
          </a:xfrm>
        </p:spPr>
        <p:txBody>
          <a:bodyPr>
            <a:normAutofit/>
          </a:bodyPr>
          <a:lstStyle/>
          <a:p>
            <a:pPr marL="0" indent="0">
              <a:buNone/>
            </a:pPr>
            <a:r>
              <a:rPr lang="en-US" dirty="0"/>
              <a:t>Scatter plot to show the graphical representation of the relationship between the “</a:t>
            </a:r>
            <a:r>
              <a:rPr lang="en-US" dirty="0" err="1"/>
              <a:t>num_critic_for_reviews</a:t>
            </a:r>
            <a:r>
              <a:rPr lang="en-US" dirty="0"/>
              <a:t>” and “</a:t>
            </a:r>
            <a:r>
              <a:rPr lang="en-US" dirty="0" err="1"/>
              <a:t>imdb_score</a:t>
            </a:r>
            <a:r>
              <a:rPr lang="en-US" dirty="0"/>
              <a:t>”.</a:t>
            </a:r>
            <a:endParaRPr lang="en-IN" dirty="0"/>
          </a:p>
        </p:txBody>
      </p:sp>
      <p:pic>
        <p:nvPicPr>
          <p:cNvPr id="4" name="Picture 3">
            <a:extLst>
              <a:ext uri="{FF2B5EF4-FFF2-40B4-BE49-F238E27FC236}">
                <a16:creationId xmlns:a16="http://schemas.microsoft.com/office/drawing/2014/main" id="{1BE0682B-81F0-251A-9C58-B39C6BF639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748569" y="1507762"/>
            <a:ext cx="5799963" cy="3842475"/>
          </a:xfrm>
          <a:prstGeom prst="rect">
            <a:avLst/>
          </a:prstGeom>
          <a:noFill/>
        </p:spPr>
      </p:pic>
      <p:cxnSp>
        <p:nvCxnSpPr>
          <p:cNvPr id="11" name="Straight Connector 10">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05839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5A753A-68D6-7062-5C74-7E51380E8CBF}"/>
              </a:ext>
            </a:extLst>
          </p:cNvPr>
          <p:cNvSpPr>
            <a:spLocks noGrp="1"/>
          </p:cNvSpPr>
          <p:nvPr>
            <p:ph type="title"/>
          </p:nvPr>
        </p:nvSpPr>
        <p:spPr>
          <a:xfrm>
            <a:off x="914400" y="1371600"/>
            <a:ext cx="4079987" cy="1314443"/>
          </a:xfrm>
        </p:spPr>
        <p:txBody>
          <a:bodyPr>
            <a:normAutofit/>
          </a:bodyPr>
          <a:lstStyle/>
          <a:p>
            <a:r>
              <a:rPr lang="en-IN">
                <a:effectLst/>
                <a:latin typeface="Calibri" panose="020F0502020204030204" pitchFamily="34" charset="0"/>
                <a:ea typeface="Calibri" panose="020F0502020204030204" pitchFamily="34" charset="0"/>
                <a:cs typeface="Times New Roman" panose="02020603050405020304" pitchFamily="18" charset="0"/>
              </a:rPr>
              <a:t>Insights</a:t>
            </a:r>
            <a:endParaRPr lang="en-IN" dirty="0"/>
          </a:p>
        </p:txBody>
      </p:sp>
      <p:sp>
        <p:nvSpPr>
          <p:cNvPr id="3" name="Content Placeholder 2">
            <a:extLst>
              <a:ext uri="{FF2B5EF4-FFF2-40B4-BE49-F238E27FC236}">
                <a16:creationId xmlns:a16="http://schemas.microsoft.com/office/drawing/2014/main" id="{AF8A1BC1-D272-85A2-725C-955DBCEDEEC5}"/>
              </a:ext>
            </a:extLst>
          </p:cNvPr>
          <p:cNvSpPr>
            <a:spLocks noGrp="1"/>
          </p:cNvSpPr>
          <p:nvPr>
            <p:ph idx="1"/>
          </p:nvPr>
        </p:nvSpPr>
        <p:spPr>
          <a:xfrm>
            <a:off x="914400" y="2853369"/>
            <a:ext cx="4079988" cy="3088460"/>
          </a:xfrm>
        </p:spPr>
        <p:txBody>
          <a:bodyPr>
            <a:normAutofit/>
          </a:bodyPr>
          <a:lstStyle/>
          <a:p>
            <a:pPr marL="342900" lvl="0" indent="-342900">
              <a:lnSpc>
                <a:spcPct val="110000"/>
              </a:lnSpc>
              <a:buFont typeface="Symbol" panose="05050102010706020507" pitchFamily="18" charset="2"/>
              <a:buChar char=""/>
            </a:pPr>
            <a:r>
              <a:rPr lang="en-IN" sz="1900" kern="100">
                <a:effectLst/>
                <a:latin typeface="Calibri" panose="020F0502020204030204" pitchFamily="34" charset="0"/>
                <a:ea typeface="Calibri" panose="020F0502020204030204" pitchFamily="34" charset="0"/>
                <a:cs typeface="Times New Roman" panose="02020603050405020304" pitchFamily="18" charset="0"/>
              </a:rPr>
              <a:t>The correlation coefficient between the “</a:t>
            </a:r>
            <a:r>
              <a:rPr lang="en-IN" sz="1900" kern="100" err="1">
                <a:effectLst/>
                <a:latin typeface="Calibri" panose="020F0502020204030204" pitchFamily="34" charset="0"/>
                <a:ea typeface="Calibri" panose="020F0502020204030204" pitchFamily="34" charset="0"/>
                <a:cs typeface="Times New Roman" panose="02020603050405020304" pitchFamily="18" charset="0"/>
              </a:rPr>
              <a:t>num_critic_for_reviews</a:t>
            </a:r>
            <a:r>
              <a:rPr lang="en-IN" sz="1900" kern="100">
                <a:effectLst/>
                <a:latin typeface="Calibri" panose="020F0502020204030204" pitchFamily="34" charset="0"/>
                <a:ea typeface="Calibri" panose="020F0502020204030204" pitchFamily="34" charset="0"/>
                <a:cs typeface="Times New Roman" panose="02020603050405020304" pitchFamily="18" charset="0"/>
              </a:rPr>
              <a:t>” and “IMDB score” is 0.3204.</a:t>
            </a:r>
          </a:p>
          <a:p>
            <a:pPr marL="342900" lvl="0" indent="-342900">
              <a:lnSpc>
                <a:spcPct val="110000"/>
              </a:lnSpc>
              <a:spcAft>
                <a:spcPts val="800"/>
              </a:spcAft>
              <a:buFont typeface="Symbol" panose="05050102010706020507" pitchFamily="18" charset="2"/>
              <a:buChar char=""/>
            </a:pPr>
            <a:r>
              <a:rPr lang="en-IN" sz="1900" kern="100">
                <a:effectLst/>
                <a:latin typeface="Calibri" panose="020F0502020204030204" pitchFamily="34" charset="0"/>
                <a:ea typeface="Calibri" panose="020F0502020204030204" pitchFamily="34" charset="0"/>
                <a:cs typeface="Times New Roman" panose="02020603050405020304" pitchFamily="18" charset="0"/>
              </a:rPr>
              <a:t>This, along with the scatter plot, reveals that there is a slight positive correlation between the “</a:t>
            </a:r>
            <a:r>
              <a:rPr lang="en-IN" sz="1900" kern="100" err="1">
                <a:effectLst/>
                <a:latin typeface="Calibri" panose="020F0502020204030204" pitchFamily="34" charset="0"/>
                <a:ea typeface="Calibri" panose="020F0502020204030204" pitchFamily="34" charset="0"/>
                <a:cs typeface="Times New Roman" panose="02020603050405020304" pitchFamily="18" charset="0"/>
              </a:rPr>
              <a:t>critic_for_reviews</a:t>
            </a:r>
            <a:r>
              <a:rPr lang="en-IN" sz="1900" kern="100">
                <a:effectLst/>
                <a:latin typeface="Calibri" panose="020F0502020204030204" pitchFamily="34" charset="0"/>
                <a:ea typeface="Calibri" panose="020F0502020204030204" pitchFamily="34" charset="0"/>
                <a:cs typeface="Times New Roman" panose="02020603050405020304" pitchFamily="18" charset="0"/>
              </a:rPr>
              <a:t>” and the “</a:t>
            </a:r>
            <a:r>
              <a:rPr lang="en-IN" sz="1900" kern="100" err="1">
                <a:effectLst/>
                <a:latin typeface="Calibri" panose="020F0502020204030204" pitchFamily="34" charset="0"/>
                <a:ea typeface="Calibri" panose="020F0502020204030204" pitchFamily="34" charset="0"/>
                <a:cs typeface="Times New Roman" panose="02020603050405020304" pitchFamily="18" charset="0"/>
              </a:rPr>
              <a:t>imdb</a:t>
            </a:r>
            <a:r>
              <a:rPr lang="en-IN" sz="1900" kern="100">
                <a:effectLst/>
                <a:latin typeface="Calibri" panose="020F0502020204030204" pitchFamily="34" charset="0"/>
                <a:ea typeface="Calibri" panose="020F0502020204030204" pitchFamily="34" charset="0"/>
                <a:cs typeface="Times New Roman" panose="02020603050405020304" pitchFamily="18" charset="0"/>
              </a:rPr>
              <a:t> score”.</a:t>
            </a:r>
          </a:p>
          <a:p>
            <a:pPr marL="0" indent="0">
              <a:lnSpc>
                <a:spcPct val="110000"/>
              </a:lnSpc>
              <a:buNone/>
            </a:pPr>
            <a:endParaRPr lang="en-IN" sz="1900"/>
          </a:p>
        </p:txBody>
      </p:sp>
      <p:pic>
        <p:nvPicPr>
          <p:cNvPr id="7" name="Graphic 6" descr="Circles with Lines">
            <a:extLst>
              <a:ext uri="{FF2B5EF4-FFF2-40B4-BE49-F238E27FC236}">
                <a16:creationId xmlns:a16="http://schemas.microsoft.com/office/drawing/2014/main" id="{C881ECC6-BF70-9CCF-3E1F-FB2B089B3D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63018" y="643467"/>
            <a:ext cx="5571065" cy="5571065"/>
          </a:xfrm>
          <a:prstGeom prst="rect">
            <a:avLst/>
          </a:prstGeom>
        </p:spPr>
      </p:pic>
      <p:cxnSp>
        <p:nvCxnSpPr>
          <p:cNvPr id="12" name="Straight Connector 11">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66540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CCFD14-1C6F-7218-AA5A-433ED508936B}"/>
              </a:ext>
            </a:extLst>
          </p:cNvPr>
          <p:cNvSpPr>
            <a:spLocks noGrp="1"/>
          </p:cNvSpPr>
          <p:nvPr>
            <p:ph type="title"/>
          </p:nvPr>
        </p:nvSpPr>
        <p:spPr>
          <a:xfrm>
            <a:off x="914400" y="1371600"/>
            <a:ext cx="4079987" cy="1314443"/>
          </a:xfrm>
        </p:spPr>
        <p:txBody>
          <a:bodyPr>
            <a:normAutofit/>
          </a:bodyPr>
          <a:lstStyle/>
          <a:p>
            <a:pPr>
              <a:lnSpc>
                <a:spcPct val="90000"/>
              </a:lnSpc>
            </a:pPr>
            <a:r>
              <a:rPr lang="en-IN" sz="3400" b="1" kern="100">
                <a:effectLst/>
                <a:latin typeface="Calibri" panose="020F0502020204030204" pitchFamily="34" charset="0"/>
                <a:ea typeface="Calibri" panose="020F0502020204030204" pitchFamily="34" charset="0"/>
                <a:cs typeface="Times New Roman" panose="02020603050405020304" pitchFamily="18" charset="0"/>
              </a:rPr>
              <a:t>Voted Users Analysis</a:t>
            </a:r>
            <a:br>
              <a:rPr lang="en-IN" sz="3400" kern="100">
                <a:effectLst/>
                <a:latin typeface="Calibri" panose="020F0502020204030204" pitchFamily="34" charset="0"/>
                <a:ea typeface="Calibri" panose="020F0502020204030204" pitchFamily="34" charset="0"/>
                <a:cs typeface="Times New Roman" panose="02020603050405020304" pitchFamily="18" charset="0"/>
              </a:rPr>
            </a:br>
            <a:endParaRPr lang="en-IN" sz="3400"/>
          </a:p>
        </p:txBody>
      </p:sp>
      <p:sp>
        <p:nvSpPr>
          <p:cNvPr id="3" name="Content Placeholder 2">
            <a:extLst>
              <a:ext uri="{FF2B5EF4-FFF2-40B4-BE49-F238E27FC236}">
                <a16:creationId xmlns:a16="http://schemas.microsoft.com/office/drawing/2014/main" id="{8DEB281B-7BED-DAD2-80F6-B1AEC9A75CA0}"/>
              </a:ext>
            </a:extLst>
          </p:cNvPr>
          <p:cNvSpPr>
            <a:spLocks noGrp="1"/>
          </p:cNvSpPr>
          <p:nvPr>
            <p:ph idx="1"/>
          </p:nvPr>
        </p:nvSpPr>
        <p:spPr>
          <a:xfrm>
            <a:off x="914400" y="2853369"/>
            <a:ext cx="4079988" cy="3088460"/>
          </a:xfrm>
        </p:spPr>
        <p:txBody>
          <a:bodyPr>
            <a:normAutofit/>
          </a:bodyPr>
          <a:lstStyle/>
          <a:p>
            <a:pPr marL="0" indent="0">
              <a:buNone/>
            </a:pPr>
            <a:r>
              <a:rPr lang="en-IN" kern="100" dirty="0">
                <a:effectLst/>
                <a:latin typeface="Calibri" panose="020F0502020204030204" pitchFamily="34" charset="0"/>
                <a:ea typeface="Calibri" panose="020F0502020204030204" pitchFamily="34" charset="0"/>
                <a:cs typeface="Times New Roman" panose="02020603050405020304" pitchFamily="18" charset="0"/>
              </a:rPr>
              <a:t>Task: To identify the relationship between the “</a:t>
            </a:r>
            <a:r>
              <a:rPr lang="en-IN" kern="100" dirty="0" err="1">
                <a:effectLst/>
                <a:latin typeface="Calibri" panose="020F0502020204030204" pitchFamily="34" charset="0"/>
                <a:ea typeface="Calibri" panose="020F0502020204030204" pitchFamily="34" charset="0"/>
                <a:cs typeface="Times New Roman" panose="02020603050405020304" pitchFamily="18" charset="0"/>
              </a:rPr>
              <a:t>number_of_voted_users</a:t>
            </a:r>
            <a:r>
              <a:rPr lang="en-IN" kern="100" dirty="0">
                <a:effectLst/>
                <a:latin typeface="Calibri" panose="020F0502020204030204" pitchFamily="34" charset="0"/>
                <a:ea typeface="Calibri" panose="020F0502020204030204" pitchFamily="34" charset="0"/>
                <a:cs typeface="Times New Roman" panose="02020603050405020304" pitchFamily="18" charset="0"/>
              </a:rPr>
              <a:t>” and “</a:t>
            </a:r>
            <a:r>
              <a:rPr lang="en-IN" kern="100" dirty="0" err="1">
                <a:effectLst/>
                <a:latin typeface="Calibri" panose="020F0502020204030204" pitchFamily="34" charset="0"/>
                <a:ea typeface="Calibri" panose="020F0502020204030204" pitchFamily="34" charset="0"/>
                <a:cs typeface="Times New Roman" panose="02020603050405020304" pitchFamily="18" charset="0"/>
              </a:rPr>
              <a:t>imdb_score</a:t>
            </a:r>
            <a:r>
              <a:rPr lang="en-IN" kern="100" dirty="0">
                <a:effectLst/>
                <a:latin typeface="Calibri" panose="020F0502020204030204" pitchFamily="34" charset="0"/>
                <a:ea typeface="Calibri" panose="020F0502020204030204" pitchFamily="34" charset="0"/>
                <a:cs typeface="Times New Roman" panose="02020603050405020304" pitchFamily="18" charset="0"/>
              </a:rPr>
              <a:t>”.</a:t>
            </a:r>
          </a:p>
        </p:txBody>
      </p:sp>
      <p:pic>
        <p:nvPicPr>
          <p:cNvPr id="7" name="Graphic 6" descr="Handshake">
            <a:extLst>
              <a:ext uri="{FF2B5EF4-FFF2-40B4-BE49-F238E27FC236}">
                <a16:creationId xmlns:a16="http://schemas.microsoft.com/office/drawing/2014/main" id="{A3AB4827-DB5E-1375-0A68-5D7C1BC26C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63018" y="643467"/>
            <a:ext cx="5571065" cy="5571065"/>
          </a:xfrm>
          <a:prstGeom prst="rect">
            <a:avLst/>
          </a:prstGeom>
        </p:spPr>
      </p:pic>
      <p:cxnSp>
        <p:nvCxnSpPr>
          <p:cNvPr id="12" name="Straight Connector 11">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60521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FD41C0-3A63-117F-83BB-32A2D91F6748}"/>
              </a:ext>
            </a:extLst>
          </p:cNvPr>
          <p:cNvSpPr>
            <a:spLocks noGrp="1"/>
          </p:cNvSpPr>
          <p:nvPr>
            <p:ph type="title"/>
          </p:nvPr>
        </p:nvSpPr>
        <p:spPr>
          <a:xfrm>
            <a:off x="914400" y="1371600"/>
            <a:ext cx="4079987" cy="1314443"/>
          </a:xfrm>
        </p:spPr>
        <p:txBody>
          <a:bodyPr>
            <a:normAutofit/>
          </a:bodyPr>
          <a:lstStyle/>
          <a:p>
            <a:r>
              <a:rPr lang="en-IN">
                <a:effectLst/>
                <a:latin typeface="Calibri" panose="020F0502020204030204" pitchFamily="34" charset="0"/>
                <a:ea typeface="Calibri" panose="020F0502020204030204" pitchFamily="34" charset="0"/>
                <a:cs typeface="Times New Roman" panose="02020603050405020304" pitchFamily="18" charset="0"/>
              </a:rPr>
              <a:t>Workings</a:t>
            </a:r>
            <a:endParaRPr lang="en-IN" dirty="0"/>
          </a:p>
        </p:txBody>
      </p:sp>
      <p:sp>
        <p:nvSpPr>
          <p:cNvPr id="3" name="Content Placeholder 2">
            <a:extLst>
              <a:ext uri="{FF2B5EF4-FFF2-40B4-BE49-F238E27FC236}">
                <a16:creationId xmlns:a16="http://schemas.microsoft.com/office/drawing/2014/main" id="{14954601-E625-F269-FE16-118F6ED1EF02}"/>
              </a:ext>
            </a:extLst>
          </p:cNvPr>
          <p:cNvSpPr>
            <a:spLocks noGrp="1"/>
          </p:cNvSpPr>
          <p:nvPr>
            <p:ph idx="1"/>
          </p:nvPr>
        </p:nvSpPr>
        <p:spPr>
          <a:xfrm>
            <a:off x="1291882" y="2738825"/>
            <a:ext cx="9608234" cy="575631"/>
          </a:xfrm>
        </p:spPr>
        <p:txBody>
          <a:bodyPr>
            <a:normAutofit fontScale="92500"/>
          </a:bodyPr>
          <a:lstStyle/>
          <a:p>
            <a:pPr marL="0" indent="0">
              <a:buNone/>
            </a:pPr>
            <a:r>
              <a:rPr lang="en-IN" kern="100" dirty="0">
                <a:effectLst/>
                <a:latin typeface="Calibri" panose="020F0502020204030204" pitchFamily="34" charset="0"/>
                <a:ea typeface="Calibri" panose="020F0502020204030204" pitchFamily="34" charset="0"/>
                <a:cs typeface="Times New Roman" panose="02020603050405020304" pitchFamily="18" charset="0"/>
              </a:rPr>
              <a:t>Calculation of Correlation Coefficient between “</a:t>
            </a:r>
            <a:r>
              <a:rPr lang="en-IN" kern="100" dirty="0" err="1">
                <a:effectLst/>
                <a:latin typeface="Calibri" panose="020F0502020204030204" pitchFamily="34" charset="0"/>
                <a:ea typeface="Calibri" panose="020F0502020204030204" pitchFamily="34" charset="0"/>
                <a:cs typeface="Times New Roman" panose="02020603050405020304" pitchFamily="18" charset="0"/>
              </a:rPr>
              <a:t>number_of_voted_users</a:t>
            </a:r>
            <a:r>
              <a:rPr lang="en-IN" kern="100" dirty="0">
                <a:effectLst/>
                <a:latin typeface="Calibri" panose="020F0502020204030204" pitchFamily="34" charset="0"/>
                <a:ea typeface="Calibri" panose="020F0502020204030204" pitchFamily="34" charset="0"/>
                <a:cs typeface="Times New Roman" panose="02020603050405020304" pitchFamily="18" charset="0"/>
              </a:rPr>
              <a:t>” and “</a:t>
            </a:r>
            <a:r>
              <a:rPr lang="en-IN" kern="100" dirty="0" err="1">
                <a:effectLst/>
                <a:latin typeface="Calibri" panose="020F0502020204030204" pitchFamily="34" charset="0"/>
                <a:ea typeface="Calibri" panose="020F0502020204030204" pitchFamily="34" charset="0"/>
                <a:cs typeface="Times New Roman" panose="02020603050405020304" pitchFamily="18" charset="0"/>
              </a:rPr>
              <a:t>imdb_score</a:t>
            </a:r>
            <a:r>
              <a:rPr lang="en-IN" kern="100" dirty="0">
                <a:effectLst/>
                <a:latin typeface="Calibri" panose="020F0502020204030204" pitchFamily="34" charset="0"/>
                <a:ea typeface="Calibri" panose="020F0502020204030204" pitchFamily="34" charset="0"/>
                <a:cs typeface="Times New Roman" panose="02020603050405020304" pitchFamily="18" charset="0"/>
              </a:rPr>
              <a:t>”</a:t>
            </a:r>
          </a:p>
        </p:txBody>
      </p:sp>
      <p:pic>
        <p:nvPicPr>
          <p:cNvPr id="4" name="Picture 3">
            <a:extLst>
              <a:ext uri="{FF2B5EF4-FFF2-40B4-BE49-F238E27FC236}">
                <a16:creationId xmlns:a16="http://schemas.microsoft.com/office/drawing/2014/main" id="{4F1EF4CE-FA4F-A4CC-5D74-DA9B47B45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196018" y="3684864"/>
            <a:ext cx="5799963" cy="477899"/>
          </a:xfrm>
          <a:prstGeom prst="rect">
            <a:avLst/>
          </a:prstGeom>
          <a:noFill/>
        </p:spPr>
      </p:pic>
      <p:cxnSp>
        <p:nvCxnSpPr>
          <p:cNvPr id="11" name="Straight Connector 10">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4258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BD8896-8CAF-E179-EC06-01179EF23AD1}"/>
              </a:ext>
            </a:extLst>
          </p:cNvPr>
          <p:cNvSpPr>
            <a:spLocks noGrp="1"/>
          </p:cNvSpPr>
          <p:nvPr>
            <p:ph type="title"/>
          </p:nvPr>
        </p:nvSpPr>
        <p:spPr>
          <a:xfrm>
            <a:off x="914400" y="1371600"/>
            <a:ext cx="4079987" cy="1314443"/>
          </a:xfrm>
        </p:spPr>
        <p:txBody>
          <a:bodyPr>
            <a:normAutofit/>
          </a:bodyPr>
          <a:lstStyle/>
          <a:p>
            <a:r>
              <a:rPr lang="en-IN">
                <a:effectLst/>
                <a:latin typeface="Calibri" panose="020F0502020204030204" pitchFamily="34" charset="0"/>
                <a:ea typeface="Calibri" panose="020F0502020204030204" pitchFamily="34" charset="0"/>
                <a:cs typeface="Times New Roman" panose="02020603050405020304" pitchFamily="18" charset="0"/>
              </a:rPr>
              <a:t>Workings</a:t>
            </a:r>
            <a:endParaRPr lang="en-IN" dirty="0"/>
          </a:p>
        </p:txBody>
      </p:sp>
      <p:sp>
        <p:nvSpPr>
          <p:cNvPr id="3" name="Content Placeholder 2">
            <a:extLst>
              <a:ext uri="{FF2B5EF4-FFF2-40B4-BE49-F238E27FC236}">
                <a16:creationId xmlns:a16="http://schemas.microsoft.com/office/drawing/2014/main" id="{BDE8930E-0EFF-50A5-38D4-CEAE2CA986D5}"/>
              </a:ext>
            </a:extLst>
          </p:cNvPr>
          <p:cNvSpPr>
            <a:spLocks noGrp="1"/>
          </p:cNvSpPr>
          <p:nvPr>
            <p:ph idx="1"/>
          </p:nvPr>
        </p:nvSpPr>
        <p:spPr>
          <a:xfrm>
            <a:off x="914400" y="2853369"/>
            <a:ext cx="4079988" cy="3088460"/>
          </a:xfrm>
        </p:spPr>
        <p:txBody>
          <a:bodyPr>
            <a:normAutofit/>
          </a:bodyPr>
          <a:lstStyle/>
          <a:p>
            <a:pPr marL="0" indent="0">
              <a:buNone/>
            </a:pPr>
            <a:r>
              <a:rPr lang="en-IN" dirty="0">
                <a:effectLst/>
                <a:latin typeface="Calibri" panose="020F0502020204030204" pitchFamily="34" charset="0"/>
                <a:ea typeface="Calibri" panose="020F0502020204030204" pitchFamily="34" charset="0"/>
                <a:cs typeface="Times New Roman" panose="02020603050405020304" pitchFamily="18" charset="0"/>
              </a:rPr>
              <a:t>Scatter plot visualizing the relationship between the </a:t>
            </a:r>
            <a:r>
              <a:rPr lang="en-US" dirty="0">
                <a:effectLst/>
                <a:latin typeface="Calibri" panose="020F0502020204030204" pitchFamily="34" charset="0"/>
                <a:ea typeface="Calibri" panose="020F0502020204030204" pitchFamily="34" charset="0"/>
                <a:cs typeface="Times New Roman" panose="02020603050405020304" pitchFamily="18" charset="0"/>
              </a:rPr>
              <a:t>“</a:t>
            </a:r>
            <a:r>
              <a:rPr lang="en-US" dirty="0" err="1">
                <a:effectLst/>
                <a:latin typeface="Calibri" panose="020F0502020204030204" pitchFamily="34" charset="0"/>
                <a:ea typeface="Calibri" panose="020F0502020204030204" pitchFamily="34" charset="0"/>
                <a:cs typeface="Times New Roman" panose="02020603050405020304" pitchFamily="18" charset="0"/>
              </a:rPr>
              <a:t>number_of_voted_users</a:t>
            </a:r>
            <a:r>
              <a:rPr lang="en-US" dirty="0">
                <a:effectLst/>
                <a:latin typeface="Calibri" panose="020F0502020204030204" pitchFamily="34" charset="0"/>
                <a:ea typeface="Calibri" panose="020F0502020204030204" pitchFamily="34" charset="0"/>
                <a:cs typeface="Times New Roman" panose="02020603050405020304" pitchFamily="18" charset="0"/>
              </a:rPr>
              <a:t>” and “</a:t>
            </a:r>
            <a:r>
              <a:rPr lang="en-US" dirty="0" err="1">
                <a:effectLst/>
                <a:latin typeface="Calibri" panose="020F0502020204030204" pitchFamily="34" charset="0"/>
                <a:ea typeface="Calibri" panose="020F0502020204030204" pitchFamily="34" charset="0"/>
                <a:cs typeface="Times New Roman" panose="02020603050405020304" pitchFamily="18" charset="0"/>
              </a:rPr>
              <a:t>imdb_score</a:t>
            </a:r>
            <a:r>
              <a:rPr lang="en-US" dirty="0">
                <a:effectLst/>
                <a:latin typeface="Calibri" panose="020F0502020204030204" pitchFamily="34" charset="0"/>
                <a:ea typeface="Calibri" panose="020F0502020204030204" pitchFamily="34" charset="0"/>
                <a:cs typeface="Times New Roman" panose="02020603050405020304" pitchFamily="18" charset="0"/>
              </a:rPr>
              <a:t>”.</a:t>
            </a:r>
            <a:endParaRPr lang="en-IN" dirty="0"/>
          </a:p>
        </p:txBody>
      </p:sp>
      <p:pic>
        <p:nvPicPr>
          <p:cNvPr id="4" name="Picture 3">
            <a:extLst>
              <a:ext uri="{FF2B5EF4-FFF2-40B4-BE49-F238E27FC236}">
                <a16:creationId xmlns:a16="http://schemas.microsoft.com/office/drawing/2014/main" id="{4A2A881E-5389-BBAA-8C95-43ACF72FF8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157727" y="1947492"/>
            <a:ext cx="6657230" cy="3994337"/>
          </a:xfrm>
          <a:prstGeom prst="rect">
            <a:avLst/>
          </a:prstGeom>
          <a:noFill/>
        </p:spPr>
      </p:pic>
      <p:cxnSp>
        <p:nvCxnSpPr>
          <p:cNvPr id="11" name="Straight Connector 10">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20676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BBE1B7-BF44-91FA-DB46-6DCFA17452C3}"/>
              </a:ext>
            </a:extLst>
          </p:cNvPr>
          <p:cNvSpPr>
            <a:spLocks noGrp="1"/>
          </p:cNvSpPr>
          <p:nvPr>
            <p:ph type="title"/>
          </p:nvPr>
        </p:nvSpPr>
        <p:spPr>
          <a:xfrm>
            <a:off x="914400" y="1371600"/>
            <a:ext cx="4079987" cy="1314443"/>
          </a:xfrm>
        </p:spPr>
        <p:txBody>
          <a:bodyPr>
            <a:normAutofit/>
          </a:bodyPr>
          <a:lstStyle/>
          <a:p>
            <a:r>
              <a:rPr lang="en-IN">
                <a:effectLst/>
                <a:latin typeface="Calibri" panose="020F0502020204030204" pitchFamily="34" charset="0"/>
                <a:ea typeface="Calibri" panose="020F0502020204030204" pitchFamily="34" charset="0"/>
                <a:cs typeface="Times New Roman" panose="02020603050405020304" pitchFamily="18" charset="0"/>
              </a:rPr>
              <a:t>Workings</a:t>
            </a:r>
            <a:endParaRPr lang="en-IN" dirty="0"/>
          </a:p>
        </p:txBody>
      </p:sp>
      <p:sp>
        <p:nvSpPr>
          <p:cNvPr id="3" name="Content Placeholder 2">
            <a:extLst>
              <a:ext uri="{FF2B5EF4-FFF2-40B4-BE49-F238E27FC236}">
                <a16:creationId xmlns:a16="http://schemas.microsoft.com/office/drawing/2014/main" id="{953A39C4-27AA-0379-3304-9CB1CBB48819}"/>
              </a:ext>
            </a:extLst>
          </p:cNvPr>
          <p:cNvSpPr>
            <a:spLocks noGrp="1"/>
          </p:cNvSpPr>
          <p:nvPr>
            <p:ph idx="1"/>
          </p:nvPr>
        </p:nvSpPr>
        <p:spPr>
          <a:xfrm>
            <a:off x="914400" y="2639081"/>
            <a:ext cx="10550769" cy="477899"/>
          </a:xfrm>
        </p:spPr>
        <p:txBody>
          <a:bodyPr>
            <a:normAutofit/>
          </a:bodyPr>
          <a:lstStyle/>
          <a:p>
            <a:pPr marL="0" indent="0">
              <a:buNone/>
            </a:pPr>
            <a:r>
              <a:rPr lang="en-IN" dirty="0">
                <a:effectLst/>
                <a:latin typeface="Calibri" panose="020F0502020204030204" pitchFamily="34" charset="0"/>
                <a:ea typeface="Calibri" panose="020F0502020204030204" pitchFamily="34" charset="0"/>
                <a:cs typeface="Times New Roman" panose="02020603050405020304" pitchFamily="18" charset="0"/>
              </a:rPr>
              <a:t>Calculation of Correlation Coefficient between “</a:t>
            </a:r>
            <a:r>
              <a:rPr lang="en-IN" dirty="0" err="1">
                <a:effectLst/>
                <a:latin typeface="Calibri" panose="020F0502020204030204" pitchFamily="34" charset="0"/>
                <a:ea typeface="Calibri" panose="020F0502020204030204" pitchFamily="34" charset="0"/>
                <a:cs typeface="Times New Roman" panose="02020603050405020304" pitchFamily="18" charset="0"/>
              </a:rPr>
              <a:t>number_of_voted_users</a:t>
            </a:r>
            <a:r>
              <a:rPr lang="en-IN" dirty="0">
                <a:effectLst/>
                <a:latin typeface="Calibri" panose="020F0502020204030204" pitchFamily="34" charset="0"/>
                <a:ea typeface="Calibri" panose="020F0502020204030204" pitchFamily="34" charset="0"/>
                <a:cs typeface="Times New Roman" panose="02020603050405020304" pitchFamily="18" charset="0"/>
              </a:rPr>
              <a:t>” and “</a:t>
            </a:r>
            <a:r>
              <a:rPr lang="en-IN" dirty="0" err="1">
                <a:effectLst/>
                <a:latin typeface="Calibri" panose="020F0502020204030204" pitchFamily="34" charset="0"/>
                <a:ea typeface="Calibri" panose="020F0502020204030204" pitchFamily="34" charset="0"/>
                <a:cs typeface="Times New Roman" panose="02020603050405020304" pitchFamily="18" charset="0"/>
              </a:rPr>
              <a:t>gross_collection</a:t>
            </a:r>
            <a:r>
              <a:rPr lang="en-IN" dirty="0">
                <a:latin typeface="Calibri" panose="020F0502020204030204" pitchFamily="34" charset="0"/>
                <a:ea typeface="Calibri" panose="020F0502020204030204" pitchFamily="34" charset="0"/>
                <a:cs typeface="Times New Roman" panose="02020603050405020304" pitchFamily="18" charset="0"/>
              </a:rPr>
              <a:t>”</a:t>
            </a:r>
            <a:r>
              <a:rPr lang="en-IN" dirty="0">
                <a:effectLst/>
                <a:latin typeface="Calibri" panose="020F0502020204030204" pitchFamily="34" charset="0"/>
                <a:ea typeface="Calibri" panose="020F0502020204030204" pitchFamily="34" charset="0"/>
                <a:cs typeface="Times New Roman" panose="02020603050405020304" pitchFamily="18" charset="0"/>
              </a:rPr>
              <a:t>.</a:t>
            </a:r>
            <a:endParaRPr lang="en-IN" dirty="0"/>
          </a:p>
        </p:txBody>
      </p:sp>
      <p:pic>
        <p:nvPicPr>
          <p:cNvPr id="4" name="Picture 3">
            <a:extLst>
              <a:ext uri="{FF2B5EF4-FFF2-40B4-BE49-F238E27FC236}">
                <a16:creationId xmlns:a16="http://schemas.microsoft.com/office/drawing/2014/main" id="{396C23BC-6DE7-75E8-9590-E1DDF8E258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196018" y="3579744"/>
            <a:ext cx="5799963" cy="477899"/>
          </a:xfrm>
          <a:prstGeom prst="rect">
            <a:avLst/>
          </a:prstGeom>
          <a:noFill/>
        </p:spPr>
      </p:pic>
      <p:cxnSp>
        <p:nvCxnSpPr>
          <p:cNvPr id="11" name="Straight Connector 10">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32830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E5966F-5413-A7B4-40F5-88FC99CFE5A8}"/>
              </a:ext>
            </a:extLst>
          </p:cNvPr>
          <p:cNvSpPr>
            <a:spLocks noGrp="1"/>
          </p:cNvSpPr>
          <p:nvPr>
            <p:ph type="title"/>
          </p:nvPr>
        </p:nvSpPr>
        <p:spPr>
          <a:xfrm>
            <a:off x="914400" y="1371600"/>
            <a:ext cx="4079987" cy="1314443"/>
          </a:xfrm>
        </p:spPr>
        <p:txBody>
          <a:bodyPr>
            <a:normAutofit/>
          </a:bodyPr>
          <a:lstStyle/>
          <a:p>
            <a:r>
              <a:rPr lang="en-IN">
                <a:effectLst/>
                <a:latin typeface="Calibri" panose="020F0502020204030204" pitchFamily="34" charset="0"/>
                <a:ea typeface="Calibri" panose="020F0502020204030204" pitchFamily="34" charset="0"/>
                <a:cs typeface="Times New Roman" panose="02020603050405020304" pitchFamily="18" charset="0"/>
              </a:rPr>
              <a:t>Workings</a:t>
            </a:r>
            <a:endParaRPr lang="en-IN" dirty="0"/>
          </a:p>
        </p:txBody>
      </p:sp>
      <p:sp>
        <p:nvSpPr>
          <p:cNvPr id="3" name="Content Placeholder 2">
            <a:extLst>
              <a:ext uri="{FF2B5EF4-FFF2-40B4-BE49-F238E27FC236}">
                <a16:creationId xmlns:a16="http://schemas.microsoft.com/office/drawing/2014/main" id="{E01E9975-737C-FD9D-A1CE-34D9F661AEBD}"/>
              </a:ext>
            </a:extLst>
          </p:cNvPr>
          <p:cNvSpPr>
            <a:spLocks noGrp="1"/>
          </p:cNvSpPr>
          <p:nvPr>
            <p:ph idx="1"/>
          </p:nvPr>
        </p:nvSpPr>
        <p:spPr>
          <a:xfrm>
            <a:off x="914399" y="2818487"/>
            <a:ext cx="4079988" cy="3088460"/>
          </a:xfrm>
        </p:spPr>
        <p:txBody>
          <a:bodyPr>
            <a:normAutofit/>
          </a:bodyPr>
          <a:lstStyle/>
          <a:p>
            <a:pPr marL="0" indent="0">
              <a:buNone/>
            </a:pPr>
            <a:r>
              <a:rPr lang="en-IN" dirty="0">
                <a:effectLst/>
                <a:latin typeface="Calibri" panose="020F0502020204030204" pitchFamily="34" charset="0"/>
                <a:ea typeface="Calibri" panose="020F0502020204030204" pitchFamily="34" charset="0"/>
                <a:cs typeface="Times New Roman" panose="02020603050405020304" pitchFamily="18" charset="0"/>
              </a:rPr>
              <a:t>Scatter plot visualizing the </a:t>
            </a:r>
            <a:r>
              <a:rPr lang="en-US" dirty="0">
                <a:effectLst/>
                <a:latin typeface="Calibri" panose="020F0502020204030204" pitchFamily="34" charset="0"/>
                <a:ea typeface="Calibri" panose="020F0502020204030204" pitchFamily="34" charset="0"/>
                <a:cs typeface="Times New Roman" panose="02020603050405020304" pitchFamily="18" charset="0"/>
              </a:rPr>
              <a:t>“</a:t>
            </a:r>
            <a:r>
              <a:rPr lang="en-US" dirty="0" err="1">
                <a:effectLst/>
                <a:latin typeface="Calibri" panose="020F0502020204030204" pitchFamily="34" charset="0"/>
                <a:ea typeface="Calibri" panose="020F0502020204030204" pitchFamily="34" charset="0"/>
                <a:cs typeface="Times New Roman" panose="02020603050405020304" pitchFamily="18" charset="0"/>
              </a:rPr>
              <a:t>number_of_voted_users</a:t>
            </a:r>
            <a:r>
              <a:rPr lang="en-US" dirty="0">
                <a:effectLst/>
                <a:latin typeface="Calibri" panose="020F0502020204030204" pitchFamily="34" charset="0"/>
                <a:ea typeface="Calibri" panose="020F0502020204030204" pitchFamily="34" charset="0"/>
                <a:cs typeface="Times New Roman" panose="02020603050405020304" pitchFamily="18" charset="0"/>
              </a:rPr>
              <a:t>” and “</a:t>
            </a:r>
            <a:r>
              <a:rPr lang="en-US" dirty="0" err="1">
                <a:effectLst/>
                <a:latin typeface="Calibri" panose="020F0502020204030204" pitchFamily="34" charset="0"/>
                <a:ea typeface="Calibri" panose="020F0502020204030204" pitchFamily="34" charset="0"/>
                <a:cs typeface="Times New Roman" panose="02020603050405020304" pitchFamily="18" charset="0"/>
              </a:rPr>
              <a:t>gross_collection</a:t>
            </a:r>
            <a:r>
              <a:rPr lang="en-US" dirty="0">
                <a:effectLst/>
                <a:latin typeface="Calibri" panose="020F0502020204030204" pitchFamily="34" charset="0"/>
                <a:ea typeface="Calibri" panose="020F0502020204030204" pitchFamily="34" charset="0"/>
                <a:cs typeface="Times New Roman" panose="02020603050405020304" pitchFamily="18" charset="0"/>
              </a:rPr>
              <a:t>”.</a:t>
            </a:r>
            <a:endParaRPr lang="en-IN" dirty="0"/>
          </a:p>
        </p:txBody>
      </p:sp>
      <p:pic>
        <p:nvPicPr>
          <p:cNvPr id="4" name="Picture 3">
            <a:extLst>
              <a:ext uri="{FF2B5EF4-FFF2-40B4-BE49-F238E27FC236}">
                <a16:creationId xmlns:a16="http://schemas.microsoft.com/office/drawing/2014/main" id="{5826233E-A0E4-798E-5862-82EEA6F047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552815" y="1787485"/>
            <a:ext cx="7088032" cy="4252818"/>
          </a:xfrm>
          <a:prstGeom prst="rect">
            <a:avLst/>
          </a:prstGeom>
          <a:noFill/>
        </p:spPr>
      </p:pic>
      <p:cxnSp>
        <p:nvCxnSpPr>
          <p:cNvPr id="11" name="Straight Connector 10">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19363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C4BAA3-817C-4402-83E8-721873B933EE}"/>
              </a:ext>
            </a:extLst>
          </p:cNvPr>
          <p:cNvSpPr>
            <a:spLocks noGrp="1"/>
          </p:cNvSpPr>
          <p:nvPr>
            <p:ph type="title"/>
          </p:nvPr>
        </p:nvSpPr>
        <p:spPr>
          <a:xfrm>
            <a:off x="914401" y="1371600"/>
            <a:ext cx="3943762" cy="1314443"/>
          </a:xfrm>
        </p:spPr>
        <p:txBody>
          <a:bodyPr>
            <a:normAutofit/>
          </a:bodyPr>
          <a:lstStyle/>
          <a:p>
            <a:r>
              <a:rPr lang="en-IN">
                <a:effectLst/>
                <a:latin typeface="Calibri" panose="020F0502020204030204" pitchFamily="34" charset="0"/>
                <a:ea typeface="Calibri" panose="020F0502020204030204" pitchFamily="34" charset="0"/>
                <a:cs typeface="Times New Roman" panose="02020603050405020304" pitchFamily="18" charset="0"/>
              </a:rPr>
              <a:t>Insights</a:t>
            </a:r>
            <a:endParaRPr lang="en-IN" dirty="0"/>
          </a:p>
        </p:txBody>
      </p:sp>
      <p:sp>
        <p:nvSpPr>
          <p:cNvPr id="3" name="Content Placeholder 2">
            <a:extLst>
              <a:ext uri="{FF2B5EF4-FFF2-40B4-BE49-F238E27FC236}">
                <a16:creationId xmlns:a16="http://schemas.microsoft.com/office/drawing/2014/main" id="{25667055-15DB-9E18-AA0F-AB9DD7CA74B4}"/>
              </a:ext>
            </a:extLst>
          </p:cNvPr>
          <p:cNvSpPr>
            <a:spLocks noGrp="1"/>
          </p:cNvSpPr>
          <p:nvPr>
            <p:ph idx="1"/>
          </p:nvPr>
        </p:nvSpPr>
        <p:spPr>
          <a:xfrm>
            <a:off x="914400" y="2853369"/>
            <a:ext cx="3943762" cy="3088460"/>
          </a:xfrm>
        </p:spPr>
        <p:txBody>
          <a:bodyPr>
            <a:normAutofit lnSpcReduction="10000"/>
          </a:bodyPr>
          <a:lstStyle/>
          <a:p>
            <a:pPr marL="342900" lvl="0" indent="-342900">
              <a:lnSpc>
                <a:spcPct val="110000"/>
              </a:lnSpc>
              <a:buFont typeface="Symbol" panose="05050102010706020507" pitchFamily="18" charset="2"/>
              <a:buChar char=""/>
            </a:pPr>
            <a:r>
              <a:rPr lang="en-IN" sz="1700" kern="100" dirty="0">
                <a:effectLst/>
                <a:latin typeface="Calibri" panose="020F0502020204030204" pitchFamily="34" charset="0"/>
                <a:ea typeface="Calibri" panose="020F0502020204030204" pitchFamily="34" charset="0"/>
                <a:cs typeface="Times New Roman" panose="02020603050405020304" pitchFamily="18" charset="0"/>
              </a:rPr>
              <a:t>Based on the Correlation Coefficient and the scatter plot, it is evident that there is a strong positive correlation between the “</a:t>
            </a:r>
            <a:r>
              <a:rPr lang="en-IN" sz="1700" kern="100" dirty="0" err="1">
                <a:effectLst/>
                <a:latin typeface="Calibri" panose="020F0502020204030204" pitchFamily="34" charset="0"/>
                <a:ea typeface="Calibri" panose="020F0502020204030204" pitchFamily="34" charset="0"/>
                <a:cs typeface="Times New Roman" panose="02020603050405020304" pitchFamily="18" charset="0"/>
              </a:rPr>
              <a:t>number_of_voted_users</a:t>
            </a:r>
            <a:r>
              <a:rPr lang="en-IN" sz="1700" kern="100" dirty="0">
                <a:effectLst/>
                <a:latin typeface="Calibri" panose="020F0502020204030204" pitchFamily="34" charset="0"/>
                <a:ea typeface="Calibri" panose="020F0502020204030204" pitchFamily="34" charset="0"/>
                <a:cs typeface="Times New Roman" panose="02020603050405020304" pitchFamily="18" charset="0"/>
              </a:rPr>
              <a:t>” and “</a:t>
            </a:r>
            <a:r>
              <a:rPr lang="en-IN" sz="1700" kern="100" dirty="0" err="1">
                <a:effectLst/>
                <a:latin typeface="Calibri" panose="020F0502020204030204" pitchFamily="34" charset="0"/>
                <a:ea typeface="Calibri" panose="020F0502020204030204" pitchFamily="34" charset="0"/>
                <a:cs typeface="Times New Roman" panose="02020603050405020304" pitchFamily="18" charset="0"/>
              </a:rPr>
              <a:t>imdb_score</a:t>
            </a:r>
            <a:r>
              <a:rPr lang="en-IN" sz="1700" kern="100" dirty="0">
                <a:effectLst/>
                <a:latin typeface="Calibri" panose="020F0502020204030204" pitchFamily="34" charset="0"/>
                <a:ea typeface="Calibri" panose="020F0502020204030204" pitchFamily="34" charset="0"/>
                <a:cs typeface="Times New Roman" panose="02020603050405020304" pitchFamily="18" charset="0"/>
              </a:rPr>
              <a:t>”.</a:t>
            </a:r>
          </a:p>
          <a:p>
            <a:pPr marL="342900" lvl="0" indent="-342900">
              <a:lnSpc>
                <a:spcPct val="110000"/>
              </a:lnSpc>
              <a:spcAft>
                <a:spcPts val="800"/>
              </a:spcAft>
              <a:buFont typeface="Symbol" panose="05050102010706020507" pitchFamily="18" charset="2"/>
              <a:buChar char=""/>
            </a:pPr>
            <a:r>
              <a:rPr lang="en-IN" sz="1700" kern="100" dirty="0">
                <a:effectLst/>
                <a:latin typeface="Calibri" panose="020F0502020204030204" pitchFamily="34" charset="0"/>
                <a:ea typeface="Calibri" panose="020F0502020204030204" pitchFamily="34" charset="0"/>
                <a:cs typeface="Times New Roman" panose="02020603050405020304" pitchFamily="18" charset="0"/>
              </a:rPr>
              <a:t>Also, the relationship between the “</a:t>
            </a:r>
            <a:r>
              <a:rPr lang="en-IN" sz="1700" kern="100" dirty="0" err="1">
                <a:effectLst/>
                <a:latin typeface="Calibri" panose="020F0502020204030204" pitchFamily="34" charset="0"/>
                <a:ea typeface="Calibri" panose="020F0502020204030204" pitchFamily="34" charset="0"/>
                <a:cs typeface="Times New Roman" panose="02020603050405020304" pitchFamily="18" charset="0"/>
              </a:rPr>
              <a:t>nubmer_of_voted_users</a:t>
            </a:r>
            <a:r>
              <a:rPr lang="en-IN" sz="1700" kern="100" dirty="0">
                <a:effectLst/>
                <a:latin typeface="Calibri" panose="020F0502020204030204" pitchFamily="34" charset="0"/>
                <a:ea typeface="Calibri" panose="020F0502020204030204" pitchFamily="34" charset="0"/>
                <a:cs typeface="Times New Roman" panose="02020603050405020304" pitchFamily="18" charset="0"/>
              </a:rPr>
              <a:t>” and the “</a:t>
            </a:r>
            <a:r>
              <a:rPr lang="en-IN" sz="1700" kern="100" dirty="0" err="1">
                <a:effectLst/>
                <a:latin typeface="Calibri" panose="020F0502020204030204" pitchFamily="34" charset="0"/>
                <a:ea typeface="Calibri" panose="020F0502020204030204" pitchFamily="34" charset="0"/>
                <a:cs typeface="Times New Roman" panose="02020603050405020304" pitchFamily="18" charset="0"/>
              </a:rPr>
              <a:t>gross_collection</a:t>
            </a:r>
            <a:r>
              <a:rPr lang="en-IN" sz="1700" kern="100" dirty="0">
                <a:effectLst/>
                <a:latin typeface="Calibri" panose="020F0502020204030204" pitchFamily="34" charset="0"/>
                <a:ea typeface="Calibri" panose="020F0502020204030204" pitchFamily="34" charset="0"/>
                <a:cs typeface="Times New Roman" panose="02020603050405020304" pitchFamily="18" charset="0"/>
              </a:rPr>
              <a:t>” is direct and strongly positive.</a:t>
            </a:r>
          </a:p>
          <a:p>
            <a:pPr>
              <a:lnSpc>
                <a:spcPct val="110000"/>
              </a:lnSpc>
            </a:pPr>
            <a:endParaRPr lang="en-IN" sz="1700" dirty="0"/>
          </a:p>
        </p:txBody>
      </p:sp>
      <p:pic>
        <p:nvPicPr>
          <p:cNvPr id="5" name="Picture 4" descr="One in a crowd">
            <a:extLst>
              <a:ext uri="{FF2B5EF4-FFF2-40B4-BE49-F238E27FC236}">
                <a16:creationId xmlns:a16="http://schemas.microsoft.com/office/drawing/2014/main" id="{FAD41CFF-FB9B-FBCA-D99C-07EEF07C56EE}"/>
              </a:ext>
            </a:extLst>
          </p:cNvPr>
          <p:cNvPicPr>
            <a:picLocks noChangeAspect="1"/>
          </p:cNvPicPr>
          <p:nvPr/>
        </p:nvPicPr>
        <p:blipFill rotWithShape="1">
          <a:blip r:embed="rId2"/>
          <a:srcRect l="18484" r="10294"/>
          <a:stretch/>
        </p:blipFill>
        <p:spPr>
          <a:xfrm>
            <a:off x="5679452" y="10"/>
            <a:ext cx="6512547" cy="6857990"/>
          </a:xfrm>
          <a:prstGeom prst="rect">
            <a:avLst/>
          </a:prstGeom>
        </p:spPr>
      </p:pic>
      <p:cxnSp>
        <p:nvCxnSpPr>
          <p:cNvPr id="11" name="Straight Connector 10">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0900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1C69525-1BE4-4BA0-A23C-3BB6C162E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C7B2DD-BFEA-523A-9E49-8AFD52FD9974}"/>
              </a:ext>
            </a:extLst>
          </p:cNvPr>
          <p:cNvSpPr>
            <a:spLocks noGrp="1"/>
          </p:cNvSpPr>
          <p:nvPr>
            <p:ph type="title"/>
          </p:nvPr>
        </p:nvSpPr>
        <p:spPr>
          <a:xfrm>
            <a:off x="914400" y="1371601"/>
            <a:ext cx="10363200" cy="1187570"/>
          </a:xfrm>
        </p:spPr>
        <p:txBody>
          <a:bodyPr>
            <a:normAutofit/>
          </a:bodyPr>
          <a:lstStyle/>
          <a:p>
            <a:pPr>
              <a:lnSpc>
                <a:spcPct val="90000"/>
              </a:lnSpc>
            </a:pPr>
            <a:r>
              <a:rPr lang="en-IN" sz="3700" b="1" kern="100" dirty="0">
                <a:effectLst/>
                <a:latin typeface="Calibri" panose="020F0502020204030204" pitchFamily="34" charset="0"/>
                <a:ea typeface="Calibri" panose="020F0502020204030204" pitchFamily="34" charset="0"/>
                <a:cs typeface="Times New Roman" panose="02020603050405020304" pitchFamily="18" charset="0"/>
              </a:rPr>
              <a:t>Tech Stacks Used</a:t>
            </a:r>
            <a:br>
              <a:rPr lang="en-IN" sz="37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sz="3700" dirty="0"/>
          </a:p>
        </p:txBody>
      </p:sp>
      <p:cxnSp>
        <p:nvCxnSpPr>
          <p:cNvPr id="11" name="Straight Connector 10">
            <a:extLst>
              <a:ext uri="{FF2B5EF4-FFF2-40B4-BE49-F238E27FC236}">
                <a16:creationId xmlns:a16="http://schemas.microsoft.com/office/drawing/2014/main" id="{B68AF875-C18B-4B48-AE4C-A63FD3CEFB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57F21AB8-1AA7-5FE9-3125-F0D14B872EB9}"/>
              </a:ext>
            </a:extLst>
          </p:cNvPr>
          <p:cNvGraphicFramePr>
            <a:graphicFrameLocks noGrp="1"/>
          </p:cNvGraphicFramePr>
          <p:nvPr>
            <p:ph idx="1"/>
            <p:extLst>
              <p:ext uri="{D42A27DB-BD31-4B8C-83A1-F6EECF244321}">
                <p14:modId xmlns:p14="http://schemas.microsoft.com/office/powerpoint/2010/main" val="2832152059"/>
              </p:ext>
            </p:extLst>
          </p:nvPr>
        </p:nvGraphicFramePr>
        <p:xfrm>
          <a:off x="914400" y="2559050"/>
          <a:ext cx="10363200" cy="3382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836674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8EE42F0-2470-417A-8666-6E3266FEB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8105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heater chairs arranged based on their colours">
            <a:extLst>
              <a:ext uri="{FF2B5EF4-FFF2-40B4-BE49-F238E27FC236}">
                <a16:creationId xmlns:a16="http://schemas.microsoft.com/office/drawing/2014/main" id="{4BEB75B2-1900-87CA-DA9F-E94055137E6F}"/>
              </a:ext>
            </a:extLst>
          </p:cNvPr>
          <p:cNvPicPr>
            <a:picLocks noChangeAspect="1"/>
          </p:cNvPicPr>
          <p:nvPr/>
        </p:nvPicPr>
        <p:blipFill rotWithShape="1">
          <a:blip r:embed="rId2">
            <a:alphaModFix amt="40000"/>
          </a:blip>
          <a:srcRect l="17606" r="6396" b="-1"/>
          <a:stretch/>
        </p:blipFill>
        <p:spPr>
          <a:xfrm>
            <a:off x="2553" y="10"/>
            <a:ext cx="7807947" cy="6857990"/>
          </a:xfrm>
          <a:prstGeom prst="rect">
            <a:avLst/>
          </a:prstGeom>
        </p:spPr>
      </p:pic>
      <p:sp>
        <p:nvSpPr>
          <p:cNvPr id="2" name="Title 1">
            <a:extLst>
              <a:ext uri="{FF2B5EF4-FFF2-40B4-BE49-F238E27FC236}">
                <a16:creationId xmlns:a16="http://schemas.microsoft.com/office/drawing/2014/main" id="{F9E84C13-61C5-E62E-5E1A-891356251948}"/>
              </a:ext>
            </a:extLst>
          </p:cNvPr>
          <p:cNvSpPr>
            <a:spLocks noGrp="1"/>
          </p:cNvSpPr>
          <p:nvPr>
            <p:ph type="title"/>
          </p:nvPr>
        </p:nvSpPr>
        <p:spPr>
          <a:xfrm>
            <a:off x="914400" y="1371600"/>
            <a:ext cx="5181600" cy="4111315"/>
          </a:xfrm>
        </p:spPr>
        <p:txBody>
          <a:bodyPr anchor="b">
            <a:normAutofit/>
          </a:bodyPr>
          <a:lstStyle/>
          <a:p>
            <a:r>
              <a:rPr lang="en-IN"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Conclusion</a:t>
            </a:r>
            <a:endParaRPr lang="en-IN" dirty="0">
              <a:solidFill>
                <a:srgbClr val="FFFFFF"/>
              </a:solidFill>
            </a:endParaRPr>
          </a:p>
        </p:txBody>
      </p:sp>
      <p:sp>
        <p:nvSpPr>
          <p:cNvPr id="3" name="Content Placeholder 2">
            <a:extLst>
              <a:ext uri="{FF2B5EF4-FFF2-40B4-BE49-F238E27FC236}">
                <a16:creationId xmlns:a16="http://schemas.microsoft.com/office/drawing/2014/main" id="{321AD8B6-06C0-8983-2581-7532B7407915}"/>
              </a:ext>
            </a:extLst>
          </p:cNvPr>
          <p:cNvSpPr>
            <a:spLocks noGrp="1"/>
          </p:cNvSpPr>
          <p:nvPr>
            <p:ph idx="1"/>
          </p:nvPr>
        </p:nvSpPr>
        <p:spPr>
          <a:xfrm>
            <a:off x="8519687" y="1628121"/>
            <a:ext cx="2757913" cy="3598271"/>
          </a:xfrm>
        </p:spPr>
        <p:txBody>
          <a:bodyPr>
            <a:normAutofit/>
          </a:bodyPr>
          <a:lstStyle/>
          <a:p>
            <a:pPr marL="0" indent="0">
              <a:buNone/>
            </a:pPr>
            <a:r>
              <a:rPr lang="en-IN" kern="100" dirty="0">
                <a:effectLst/>
                <a:latin typeface="Calibri" panose="020F0502020204030204" pitchFamily="34" charset="0"/>
                <a:ea typeface="Calibri" panose="020F0502020204030204" pitchFamily="34" charset="0"/>
                <a:cs typeface="Times New Roman" panose="02020603050405020304" pitchFamily="18" charset="0"/>
              </a:rPr>
              <a:t>Based on the above analysis, it is clear that the success of a movie is dependent on, not just one but, many factors such as budget, genre, duration, language, director, actors, number of people voted etc.</a:t>
            </a:r>
          </a:p>
          <a:p>
            <a:endParaRPr lang="en-IN" dirty="0"/>
          </a:p>
        </p:txBody>
      </p:sp>
      <p:cxnSp>
        <p:nvCxnSpPr>
          <p:cNvPr id="13" name="Straight Connector 12">
            <a:extLst>
              <a:ext uri="{FF2B5EF4-FFF2-40B4-BE49-F238E27FC236}">
                <a16:creationId xmlns:a16="http://schemas.microsoft.com/office/drawing/2014/main" id="{2B808FA7-8D8C-4B9F-8206-75CF6103109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582869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40458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EF706D-DFFB-6835-37ED-2767DDD4743D}"/>
              </a:ext>
            </a:extLst>
          </p:cNvPr>
          <p:cNvSpPr>
            <a:spLocks noGrp="1"/>
          </p:cNvSpPr>
          <p:nvPr>
            <p:ph type="title"/>
          </p:nvPr>
        </p:nvSpPr>
        <p:spPr>
          <a:xfrm>
            <a:off x="914400" y="2599660"/>
            <a:ext cx="6592186" cy="2884107"/>
          </a:xfrm>
        </p:spPr>
        <p:txBody>
          <a:bodyPr vert="horz" lIns="91440" tIns="45720" rIns="91440" bIns="45720" rtlCol="0" anchor="b">
            <a:normAutofit/>
          </a:bodyPr>
          <a:lstStyle/>
          <a:p>
            <a:r>
              <a:rPr lang="en-US" b="1" dirty="0">
                <a:effectLst/>
              </a:rPr>
              <a:t>THANK YOU</a:t>
            </a:r>
            <a:br>
              <a:rPr lang="en-US" dirty="0">
                <a:effectLst/>
              </a:rPr>
            </a:br>
            <a:endParaRPr lang="en-US" dirty="0"/>
          </a:p>
        </p:txBody>
      </p:sp>
      <p:cxnSp>
        <p:nvCxnSpPr>
          <p:cNvPr id="11" name="Straight Connector 10">
            <a:extLst>
              <a:ext uri="{FF2B5EF4-FFF2-40B4-BE49-F238E27FC236}">
                <a16:creationId xmlns:a16="http://schemas.microsoft.com/office/drawing/2014/main" id="{8A5C8BF2-C035-4BFF-8802-A397238344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2570" y="5832631"/>
            <a:ext cx="1020883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69DB50F-E6D8-3503-CFDA-5C9F3E1C4F0B}"/>
              </a:ext>
            </a:extLst>
          </p:cNvPr>
          <p:cNvSpPr txBox="1"/>
          <p:nvPr/>
        </p:nvSpPr>
        <p:spPr>
          <a:xfrm>
            <a:off x="3380352" y="5911800"/>
            <a:ext cx="5431295" cy="867032"/>
          </a:xfrm>
          <a:prstGeom prst="rect">
            <a:avLst/>
          </a:prstGeom>
          <a:noFill/>
        </p:spPr>
        <p:txBody>
          <a:bodyPr wrap="none" rtlCol="0">
            <a:spAutoFit/>
          </a:bodyPr>
          <a:lstStyle/>
          <a:p>
            <a:pPr algn="ctr">
              <a:lnSpc>
                <a:spcPct val="150000"/>
              </a:lnSpc>
            </a:pPr>
            <a:r>
              <a:rPr lang="en-US" dirty="0"/>
              <a:t>Feel free to access the excel file that I worked : </a:t>
            </a:r>
            <a:r>
              <a:rPr lang="en-US" dirty="0">
                <a:hlinkClick r:id="rId2">
                  <a:extLst>
                    <a:ext uri="{A12FA001-AC4F-418D-AE19-62706E023703}">
                      <ahyp:hlinkClr xmlns:ahyp="http://schemas.microsoft.com/office/drawing/2018/hyperlinkcolor" val="tx"/>
                    </a:ext>
                  </a:extLst>
                </a:hlinkClick>
              </a:rPr>
              <a:t>Link</a:t>
            </a:r>
            <a:endParaRPr lang="en-US" dirty="0"/>
          </a:p>
          <a:p>
            <a:pPr algn="ctr">
              <a:lnSpc>
                <a:spcPct val="150000"/>
              </a:lnSpc>
            </a:pPr>
            <a:r>
              <a:rPr lang="en-US" dirty="0">
                <a:hlinkClick r:id="rId3"/>
              </a:rPr>
              <a:t>sathishgudri@gmail.com</a:t>
            </a:r>
            <a:endParaRPr lang="en-IN" dirty="0"/>
          </a:p>
        </p:txBody>
      </p:sp>
    </p:spTree>
    <p:extLst>
      <p:ext uri="{BB962C8B-B14F-4D97-AF65-F5344CB8AC3E}">
        <p14:creationId xmlns:p14="http://schemas.microsoft.com/office/powerpoint/2010/main" val="2599123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251125-9E7B-213E-5820-8764BD4D9A67}"/>
              </a:ext>
            </a:extLst>
          </p:cNvPr>
          <p:cNvSpPr>
            <a:spLocks noGrp="1"/>
          </p:cNvSpPr>
          <p:nvPr>
            <p:ph type="title"/>
          </p:nvPr>
        </p:nvSpPr>
        <p:spPr>
          <a:xfrm>
            <a:off x="912628" y="1371600"/>
            <a:ext cx="4323907" cy="2696866"/>
          </a:xfrm>
        </p:spPr>
        <p:txBody>
          <a:bodyPr vert="horz" lIns="91440" tIns="45720" rIns="91440" bIns="45720" rtlCol="0" anchor="t">
            <a:normAutofit/>
          </a:bodyPr>
          <a:lstStyle/>
          <a:p>
            <a:r>
              <a:rPr lang="en-US" sz="6000" dirty="0">
                <a:latin typeface="ADLaM Display" panose="02010000000000000000" pitchFamily="2" charset="0"/>
                <a:ea typeface="ADLaM Display" panose="02010000000000000000" pitchFamily="2" charset="0"/>
                <a:cs typeface="ADLaM Display" panose="02010000000000000000" pitchFamily="2" charset="0"/>
              </a:rPr>
              <a:t>Insights</a:t>
            </a:r>
          </a:p>
        </p:txBody>
      </p:sp>
      <p:pic>
        <p:nvPicPr>
          <p:cNvPr id="7" name="Graphic 6" descr="Lightbulb">
            <a:extLst>
              <a:ext uri="{FF2B5EF4-FFF2-40B4-BE49-F238E27FC236}">
                <a16:creationId xmlns:a16="http://schemas.microsoft.com/office/drawing/2014/main" id="{514643A9-D56B-D63C-98B4-914DEA77EF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49163" y="729315"/>
            <a:ext cx="5399370" cy="5399370"/>
          </a:xfrm>
          <a:prstGeom prst="rect">
            <a:avLst/>
          </a:prstGeom>
        </p:spPr>
      </p:pic>
      <p:cxnSp>
        <p:nvCxnSpPr>
          <p:cNvPr id="14" name="Straight Connector 13">
            <a:extLst>
              <a:ext uri="{FF2B5EF4-FFF2-40B4-BE49-F238E27FC236}">
                <a16:creationId xmlns:a16="http://schemas.microsoft.com/office/drawing/2014/main" id="{8CED01B4-40F2-4CAE-8062-1D4CE8454C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2155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BEDE4A-D3AC-399C-D988-EBC9533B130D}"/>
              </a:ext>
            </a:extLst>
          </p:cNvPr>
          <p:cNvSpPr>
            <a:spLocks noGrp="1"/>
          </p:cNvSpPr>
          <p:nvPr>
            <p:ph type="title"/>
          </p:nvPr>
        </p:nvSpPr>
        <p:spPr>
          <a:xfrm>
            <a:off x="914401" y="1371600"/>
            <a:ext cx="3943762" cy="1314443"/>
          </a:xfrm>
        </p:spPr>
        <p:txBody>
          <a:bodyPr>
            <a:normAutofit fontScale="90000"/>
          </a:bodyPr>
          <a:lstStyle/>
          <a:p>
            <a:r>
              <a:rPr lang="en-IN" b="1" kern="100" dirty="0">
                <a:effectLst/>
                <a:latin typeface="Calibri" panose="020F0502020204030204" pitchFamily="34" charset="0"/>
                <a:ea typeface="Calibri" panose="020F0502020204030204" pitchFamily="34" charset="0"/>
                <a:cs typeface="Times New Roman" panose="02020603050405020304" pitchFamily="18" charset="0"/>
              </a:rPr>
              <a:t>Movie Genre Analysis</a:t>
            </a:r>
            <a:br>
              <a:rPr lang="en-IN" kern="1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523BCA74-D43A-5B7E-8C6A-4D162073C2E6}"/>
              </a:ext>
            </a:extLst>
          </p:cNvPr>
          <p:cNvSpPr>
            <a:spLocks noGrp="1"/>
          </p:cNvSpPr>
          <p:nvPr>
            <p:ph idx="1"/>
          </p:nvPr>
        </p:nvSpPr>
        <p:spPr>
          <a:xfrm>
            <a:off x="914400" y="2853369"/>
            <a:ext cx="3943762" cy="3088460"/>
          </a:xfrm>
        </p:spPr>
        <p:txBody>
          <a:bodyPr>
            <a:normAutofit/>
          </a:bodyPr>
          <a:lstStyle/>
          <a:p>
            <a:pPr marL="0" indent="0">
              <a:spcAft>
                <a:spcPts val="800"/>
              </a:spcAft>
              <a:buNone/>
            </a:pPr>
            <a:r>
              <a:rPr lang="en-IN" kern="100" dirty="0">
                <a:effectLst/>
                <a:latin typeface="Calibri" panose="020F0502020204030204" pitchFamily="34" charset="0"/>
                <a:ea typeface="Calibri" panose="020F0502020204030204" pitchFamily="34" charset="0"/>
                <a:cs typeface="Times New Roman" panose="02020603050405020304" pitchFamily="18" charset="0"/>
              </a:rPr>
              <a:t>Task: To determine most common genres of movies in the dataset and to calculate the descriptive statistics for the same. </a:t>
            </a:r>
          </a:p>
          <a:p>
            <a:pPr marL="0" indent="0">
              <a:buNone/>
            </a:pPr>
            <a:endParaRPr lang="en-IN" dirty="0"/>
          </a:p>
        </p:txBody>
      </p:sp>
      <p:pic>
        <p:nvPicPr>
          <p:cNvPr id="5" name="Picture 4" descr="Camera lens">
            <a:extLst>
              <a:ext uri="{FF2B5EF4-FFF2-40B4-BE49-F238E27FC236}">
                <a16:creationId xmlns:a16="http://schemas.microsoft.com/office/drawing/2014/main" id="{AD99DBDA-7255-7CC5-2CE7-D786DB1F2E77}"/>
              </a:ext>
            </a:extLst>
          </p:cNvPr>
          <p:cNvPicPr>
            <a:picLocks noChangeAspect="1"/>
          </p:cNvPicPr>
          <p:nvPr/>
        </p:nvPicPr>
        <p:blipFill rotWithShape="1">
          <a:blip r:embed="rId2"/>
          <a:srcRect l="5750" r="30861" b="-1"/>
          <a:stretch/>
        </p:blipFill>
        <p:spPr>
          <a:xfrm>
            <a:off x="5679452" y="10"/>
            <a:ext cx="6512547" cy="6857990"/>
          </a:xfrm>
          <a:prstGeom prst="rect">
            <a:avLst/>
          </a:prstGeom>
        </p:spPr>
      </p:pic>
      <p:cxnSp>
        <p:nvCxnSpPr>
          <p:cNvPr id="11" name="Straight Connector 10">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1635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AB7DE-E70E-FCBB-2AEE-3F405C574813}"/>
              </a:ext>
            </a:extLst>
          </p:cNvPr>
          <p:cNvSpPr>
            <a:spLocks noGrp="1"/>
          </p:cNvSpPr>
          <p:nvPr>
            <p:ph type="title"/>
          </p:nvPr>
        </p:nvSpPr>
        <p:spPr>
          <a:xfrm>
            <a:off x="914399" y="611946"/>
            <a:ext cx="10363200" cy="1187570"/>
          </a:xfrm>
        </p:spPr>
        <p:txBody>
          <a:bodyPr/>
          <a:lstStyle/>
          <a:p>
            <a:r>
              <a:rPr lang="en-IN" sz="2000" kern="100" dirty="0">
                <a:effectLst/>
                <a:latin typeface="Calibri" panose="020F0502020204030204" pitchFamily="34" charset="0"/>
                <a:ea typeface="Calibri" panose="020F0502020204030204" pitchFamily="34" charset="0"/>
                <a:cs typeface="Times New Roman" panose="02020603050405020304" pitchFamily="18" charset="0"/>
              </a:rPr>
              <a:t>Workings</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dirty="0"/>
          </a:p>
        </p:txBody>
      </p:sp>
      <p:pic>
        <p:nvPicPr>
          <p:cNvPr id="4" name="Content Placeholder 3">
            <a:extLst>
              <a:ext uri="{FF2B5EF4-FFF2-40B4-BE49-F238E27FC236}">
                <a16:creationId xmlns:a16="http://schemas.microsoft.com/office/drawing/2014/main" id="{1DE2160C-B400-9C24-E160-3E689A422EB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75956" y="1205730"/>
            <a:ext cx="11377325" cy="5138799"/>
          </a:xfrm>
          <a:prstGeom prst="rect">
            <a:avLst/>
          </a:prstGeom>
          <a:noFill/>
          <a:ln>
            <a:noFill/>
          </a:ln>
        </p:spPr>
      </p:pic>
    </p:spTree>
    <p:extLst>
      <p:ext uri="{BB962C8B-B14F-4D97-AF65-F5344CB8AC3E}">
        <p14:creationId xmlns:p14="http://schemas.microsoft.com/office/powerpoint/2010/main" val="2356907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575FF5-C75B-D3EF-4809-7DA663DEA0B2}"/>
              </a:ext>
            </a:extLst>
          </p:cNvPr>
          <p:cNvSpPr>
            <a:spLocks noGrp="1"/>
          </p:cNvSpPr>
          <p:nvPr>
            <p:ph type="title"/>
          </p:nvPr>
        </p:nvSpPr>
        <p:spPr>
          <a:xfrm>
            <a:off x="914400" y="1371600"/>
            <a:ext cx="4079987" cy="1314443"/>
          </a:xfrm>
        </p:spPr>
        <p:txBody>
          <a:bodyPr>
            <a:normAutofit/>
          </a:bodyPr>
          <a:lstStyle/>
          <a:p>
            <a:r>
              <a:rPr lang="en-IN" kern="100" dirty="0">
                <a:effectLst/>
                <a:latin typeface="Calibri" panose="020F0502020204030204" pitchFamily="34" charset="0"/>
                <a:ea typeface="Calibri" panose="020F0502020204030204" pitchFamily="34" charset="0"/>
                <a:cs typeface="Times New Roman" panose="02020603050405020304" pitchFamily="18" charset="0"/>
              </a:rPr>
              <a:t>Insights </a:t>
            </a:r>
            <a:endParaRPr lang="en-IN" dirty="0"/>
          </a:p>
        </p:txBody>
      </p:sp>
      <p:sp>
        <p:nvSpPr>
          <p:cNvPr id="3" name="Content Placeholder 2">
            <a:extLst>
              <a:ext uri="{FF2B5EF4-FFF2-40B4-BE49-F238E27FC236}">
                <a16:creationId xmlns:a16="http://schemas.microsoft.com/office/drawing/2014/main" id="{F8125A5E-C472-C82C-12FC-66A017E8B52F}"/>
              </a:ext>
            </a:extLst>
          </p:cNvPr>
          <p:cNvSpPr>
            <a:spLocks noGrp="1"/>
          </p:cNvSpPr>
          <p:nvPr>
            <p:ph idx="1"/>
          </p:nvPr>
        </p:nvSpPr>
        <p:spPr>
          <a:xfrm>
            <a:off x="480084" y="2295246"/>
            <a:ext cx="4948618" cy="3519296"/>
          </a:xfrm>
        </p:spPr>
        <p:txBody>
          <a:bodyPr>
            <a:normAutofit fontScale="92500"/>
          </a:bodyPr>
          <a:lstStyle/>
          <a:p>
            <a:pPr marL="342900" lvl="0" indent="-342900">
              <a:lnSpc>
                <a:spcPct val="110000"/>
              </a:lnSpc>
              <a:buFont typeface="Symbol" panose="05050102010706020507" pitchFamily="18" charset="2"/>
              <a:buChar char=""/>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If we go with the frequency, "Drama" is the most common genre with 1941 movies listed. The mean IMDB for the same is 6.79.</a:t>
            </a:r>
          </a:p>
          <a:p>
            <a:pPr marL="342900" lvl="0" indent="-342900">
              <a:lnSpc>
                <a:spcPct val="110000"/>
              </a:lnSpc>
              <a:buFont typeface="Symbol" panose="05050102010706020507" pitchFamily="18" charset="2"/>
              <a:buChar char=""/>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"Comedy" and "Thriller" are other common genres with 1504 and 1117 movies listed and with mean IMDB score of 6.18 and 6.38 respectively.</a:t>
            </a:r>
          </a:p>
          <a:p>
            <a:pPr marL="342900" lvl="0" indent="-342900">
              <a:lnSpc>
                <a:spcPct val="110000"/>
              </a:lnSpc>
              <a:buFont typeface="Symbol" panose="05050102010706020507" pitchFamily="18" charset="2"/>
              <a:buChar char=""/>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"Short" and "Film-Noir" are the least common genre with only 2 and 1 movies listed. The mean IMDB scores are 6.8 and 7.7 respectively.</a:t>
            </a:r>
          </a:p>
          <a:p>
            <a:pPr marL="342900" lvl="0" indent="-342900">
              <a:lnSpc>
                <a:spcPct val="110000"/>
              </a:lnSpc>
              <a:buFont typeface="Symbol" panose="05050102010706020507" pitchFamily="18" charset="2"/>
              <a:buChar char=""/>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The mean IMDB score of "Film-Noir" genre i.e., 7.7, is the highest mean IMDB score among others with only 1 movie listed.</a:t>
            </a:r>
          </a:p>
          <a:p>
            <a:pPr marL="342900" lvl="0" indent="-342900">
              <a:lnSpc>
                <a:spcPct val="110000"/>
              </a:lnSpc>
              <a:spcAft>
                <a:spcPts val="800"/>
              </a:spcAft>
              <a:buFont typeface="Symbol" panose="05050102010706020507" pitchFamily="18" charset="2"/>
              <a:buChar char=""/>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"Horror" genre, with 391 movies listed, has the least mean IMDB score of 5.93.</a:t>
            </a:r>
          </a:p>
          <a:p>
            <a:pPr>
              <a:lnSpc>
                <a:spcPct val="110000"/>
              </a:lnSpc>
            </a:pPr>
            <a:endParaRPr lang="en-IN" sz="1400" dirty="0"/>
          </a:p>
        </p:txBody>
      </p:sp>
      <p:pic>
        <p:nvPicPr>
          <p:cNvPr id="7" name="Graphic 6" descr="Drama">
            <a:extLst>
              <a:ext uri="{FF2B5EF4-FFF2-40B4-BE49-F238E27FC236}">
                <a16:creationId xmlns:a16="http://schemas.microsoft.com/office/drawing/2014/main" id="{EE0F086F-7639-917F-5DA0-0EDDFFFAB8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63018" y="643467"/>
            <a:ext cx="5571065" cy="5571065"/>
          </a:xfrm>
          <a:prstGeom prst="rect">
            <a:avLst/>
          </a:prstGeom>
        </p:spPr>
      </p:pic>
      <p:cxnSp>
        <p:nvCxnSpPr>
          <p:cNvPr id="12" name="Straight Connector 11">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034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426B2C-A670-EE2D-98AC-D05AD62E9EE8}"/>
              </a:ext>
            </a:extLst>
          </p:cNvPr>
          <p:cNvSpPr>
            <a:spLocks noGrp="1"/>
          </p:cNvSpPr>
          <p:nvPr>
            <p:ph type="title"/>
          </p:nvPr>
        </p:nvSpPr>
        <p:spPr>
          <a:xfrm>
            <a:off x="914401" y="1371600"/>
            <a:ext cx="3943762" cy="1314443"/>
          </a:xfrm>
        </p:spPr>
        <p:txBody>
          <a:bodyPr>
            <a:normAutofit/>
          </a:bodyPr>
          <a:lstStyle/>
          <a:p>
            <a:r>
              <a:rPr lang="en-IN" b="1" kern="100">
                <a:effectLst/>
                <a:latin typeface="Calibri" panose="020F0502020204030204" pitchFamily="34" charset="0"/>
                <a:ea typeface="Calibri" panose="020F0502020204030204" pitchFamily="34" charset="0"/>
                <a:cs typeface="Times New Roman" panose="02020603050405020304" pitchFamily="18" charset="0"/>
              </a:rPr>
              <a:t>Movie Duration Analysis</a:t>
            </a:r>
            <a:endParaRPr lang="en-IN" dirty="0"/>
          </a:p>
        </p:txBody>
      </p:sp>
      <p:sp>
        <p:nvSpPr>
          <p:cNvPr id="3" name="Content Placeholder 2">
            <a:extLst>
              <a:ext uri="{FF2B5EF4-FFF2-40B4-BE49-F238E27FC236}">
                <a16:creationId xmlns:a16="http://schemas.microsoft.com/office/drawing/2014/main" id="{54199B60-045E-FD6C-24A0-265D883F959D}"/>
              </a:ext>
            </a:extLst>
          </p:cNvPr>
          <p:cNvSpPr>
            <a:spLocks noGrp="1"/>
          </p:cNvSpPr>
          <p:nvPr>
            <p:ph idx="1"/>
          </p:nvPr>
        </p:nvSpPr>
        <p:spPr>
          <a:xfrm>
            <a:off x="914400" y="2853369"/>
            <a:ext cx="3943762" cy="3088460"/>
          </a:xfrm>
        </p:spPr>
        <p:txBody>
          <a:bodyPr>
            <a:normAutofit/>
          </a:bodyPr>
          <a:lstStyle/>
          <a:p>
            <a:pPr marL="0" indent="0">
              <a:buNone/>
            </a:pPr>
            <a:r>
              <a:rPr lang="en-IN" kern="100" dirty="0">
                <a:effectLst/>
                <a:latin typeface="Calibri" panose="020F0502020204030204" pitchFamily="34" charset="0"/>
                <a:ea typeface="Calibri" panose="020F0502020204030204" pitchFamily="34" charset="0"/>
                <a:cs typeface="Times New Roman" panose="02020603050405020304" pitchFamily="18" charset="0"/>
              </a:rPr>
              <a:t>Task: To analyse the distribution of movie durations and identify the relationship between movie duration and IMDB score.</a:t>
            </a:r>
          </a:p>
        </p:txBody>
      </p:sp>
      <p:pic>
        <p:nvPicPr>
          <p:cNvPr id="5" name="Picture 4" descr="Film reel and slate">
            <a:extLst>
              <a:ext uri="{FF2B5EF4-FFF2-40B4-BE49-F238E27FC236}">
                <a16:creationId xmlns:a16="http://schemas.microsoft.com/office/drawing/2014/main" id="{DEF79DD5-9855-7FD4-A2C9-AA17AFA57EA2}"/>
              </a:ext>
            </a:extLst>
          </p:cNvPr>
          <p:cNvPicPr>
            <a:picLocks noChangeAspect="1"/>
          </p:cNvPicPr>
          <p:nvPr/>
        </p:nvPicPr>
        <p:blipFill rotWithShape="1">
          <a:blip r:embed="rId2"/>
          <a:srcRect l="8479" r="28133" b="-1"/>
          <a:stretch/>
        </p:blipFill>
        <p:spPr>
          <a:xfrm>
            <a:off x="5679452" y="10"/>
            <a:ext cx="6512547" cy="6857990"/>
          </a:xfrm>
          <a:prstGeom prst="rect">
            <a:avLst/>
          </a:prstGeom>
        </p:spPr>
      </p:pic>
      <p:cxnSp>
        <p:nvCxnSpPr>
          <p:cNvPr id="11" name="Straight Connector 10">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1733213"/>
      </p:ext>
    </p:extLst>
  </p:cSld>
  <p:clrMapOvr>
    <a:masterClrMapping/>
  </p:clrMapOvr>
</p:sld>
</file>

<file path=ppt/theme/theme1.xml><?xml version="1.0" encoding="utf-8"?>
<a:theme xmlns:a="http://schemas.openxmlformats.org/drawingml/2006/main" name="DashVTI">
  <a:themeElements>
    <a:clrScheme name="AnalogousFromRegularSeedRightStep">
      <a:dk1>
        <a:srgbClr val="000000"/>
      </a:dk1>
      <a:lt1>
        <a:srgbClr val="FFFFFF"/>
      </a:lt1>
      <a:dk2>
        <a:srgbClr val="242941"/>
      </a:dk2>
      <a:lt2>
        <a:srgbClr val="E2E5E8"/>
      </a:lt2>
      <a:accent1>
        <a:srgbClr val="C38D4D"/>
      </a:accent1>
      <a:accent2>
        <a:srgbClr val="A9A538"/>
      </a:accent2>
      <a:accent3>
        <a:srgbClr val="86AE44"/>
      </a:accent3>
      <a:accent4>
        <a:srgbClr val="53B13B"/>
      </a:accent4>
      <a:accent5>
        <a:srgbClr val="48B65F"/>
      </a:accent5>
      <a:accent6>
        <a:srgbClr val="3BB185"/>
      </a:accent6>
      <a:hlink>
        <a:srgbClr val="3F79BF"/>
      </a:hlink>
      <a:folHlink>
        <a:srgbClr val="7F7F7F"/>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docProps/app.xml><?xml version="1.0" encoding="utf-8"?>
<Properties xmlns="http://schemas.openxmlformats.org/officeDocument/2006/extended-properties" xmlns:vt="http://schemas.openxmlformats.org/officeDocument/2006/docPropsVTypes">
  <TotalTime>738</TotalTime>
  <Words>1548</Words>
  <Application>Microsoft Office PowerPoint</Application>
  <PresentationFormat>Widescreen</PresentationFormat>
  <Paragraphs>109</Paragraphs>
  <Slides>41</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ADLaM Display</vt:lpstr>
      <vt:lpstr>Arial</vt:lpstr>
      <vt:lpstr>Calibri</vt:lpstr>
      <vt:lpstr>Grandview Display</vt:lpstr>
      <vt:lpstr>Symbol</vt:lpstr>
      <vt:lpstr>DashVTI</vt:lpstr>
      <vt:lpstr>IMDB MOVIE ANALYSIS</vt:lpstr>
      <vt:lpstr>Project Description </vt:lpstr>
      <vt:lpstr>Approach  </vt:lpstr>
      <vt:lpstr>Tech Stacks Used </vt:lpstr>
      <vt:lpstr>Insights</vt:lpstr>
      <vt:lpstr>Movie Genre Analysis </vt:lpstr>
      <vt:lpstr>Workings </vt:lpstr>
      <vt:lpstr>Insights </vt:lpstr>
      <vt:lpstr>Movie Duration Analysis</vt:lpstr>
      <vt:lpstr>Workings</vt:lpstr>
      <vt:lpstr>Workings</vt:lpstr>
      <vt:lpstr>Insights</vt:lpstr>
      <vt:lpstr>Movie Language Analysis </vt:lpstr>
      <vt:lpstr>Workings</vt:lpstr>
      <vt:lpstr>Workings</vt:lpstr>
      <vt:lpstr>Insights</vt:lpstr>
      <vt:lpstr>Director Analysis</vt:lpstr>
      <vt:lpstr>Workings</vt:lpstr>
      <vt:lpstr>Workings</vt:lpstr>
      <vt:lpstr>Workings</vt:lpstr>
      <vt:lpstr>Insights</vt:lpstr>
      <vt:lpstr>Budget Analysis</vt:lpstr>
      <vt:lpstr>Workings</vt:lpstr>
      <vt:lpstr>Workings</vt:lpstr>
      <vt:lpstr>Insights</vt:lpstr>
      <vt:lpstr>Profit Analysis</vt:lpstr>
      <vt:lpstr>Workings</vt:lpstr>
      <vt:lpstr>Workings</vt:lpstr>
      <vt:lpstr>Insights</vt:lpstr>
      <vt:lpstr>Critic Analysis </vt:lpstr>
      <vt:lpstr>Workings</vt:lpstr>
      <vt:lpstr>Workings</vt:lpstr>
      <vt:lpstr>Insights</vt:lpstr>
      <vt:lpstr>Voted Users Analysis </vt:lpstr>
      <vt:lpstr>Workings</vt:lpstr>
      <vt:lpstr>Workings</vt:lpstr>
      <vt:lpstr>Workings</vt:lpstr>
      <vt:lpstr>Workings</vt:lpstr>
      <vt:lpstr>Insights</vt:lpstr>
      <vt:lpstr>Conclusion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IMDB MOVIE ANALYSIS</dc:title>
  <dc:creator>Lenovo</dc:creator>
  <cp:lastModifiedBy>Sathish MG</cp:lastModifiedBy>
  <cp:revision>11</cp:revision>
  <dcterms:created xsi:type="dcterms:W3CDTF">2024-02-17T10:09:56Z</dcterms:created>
  <dcterms:modified xsi:type="dcterms:W3CDTF">2024-05-05T12:58:53Z</dcterms:modified>
</cp:coreProperties>
</file>